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bookmarkIdSeed="2">
  <p:sldMasterIdLst>
    <p:sldMasterId id="2147483648" r:id="rId1"/>
  </p:sldMasterIdLst>
  <p:notesMasterIdLst>
    <p:notesMasterId r:id="rId20"/>
  </p:notesMasterIdLst>
  <p:sldIdLst>
    <p:sldId id="256" r:id="rId2"/>
    <p:sldId id="324" r:id="rId3"/>
    <p:sldId id="309" r:id="rId4"/>
    <p:sldId id="337" r:id="rId5"/>
    <p:sldId id="353" r:id="rId6"/>
    <p:sldId id="330" r:id="rId7"/>
    <p:sldId id="334" r:id="rId8"/>
    <p:sldId id="319" r:id="rId9"/>
    <p:sldId id="339" r:id="rId10"/>
    <p:sldId id="331" r:id="rId11"/>
    <p:sldId id="326" r:id="rId12"/>
    <p:sldId id="321" r:id="rId13"/>
    <p:sldId id="314" r:id="rId14"/>
    <p:sldId id="288" r:id="rId15"/>
    <p:sldId id="315" r:id="rId16"/>
    <p:sldId id="304" r:id="rId17"/>
    <p:sldId id="289" r:id="rId18"/>
    <p:sldId id="259" r:id="rId19"/>
  </p:sldIdLst>
  <p:sldSz cx="9144000" cy="5143500" type="screen16x9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E3EBC"/>
    <a:srgbClr val="4343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17" autoAdjust="0"/>
    <p:restoredTop sz="91681" autoAdjust="0"/>
  </p:normalViewPr>
  <p:slideViewPr>
    <p:cSldViewPr snapToGrid="0" snapToObjects="1">
      <p:cViewPr varScale="1">
        <p:scale>
          <a:sx n="104" d="100"/>
          <a:sy n="104" d="100"/>
        </p:scale>
        <p:origin x="-354" y="-90"/>
      </p:cViewPr>
      <p:guideLst>
        <p:guide orient="horz" pos="1620"/>
        <p:guide pos="2844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1999" cy="71999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200"/>
            </a:lvl1pPr>
          </a:lstStyle>
          <a:p>
            <a:endParaRPr lang="zh-CN" alt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200"/>
            </a:lvl1pPr>
          </a:lstStyle>
          <a:p>
            <a:fld id="{5790A48D-7F65-45DB-AD02-8D401BA24D03}" type="datetimeFigureOut">
              <a:rPr lang="zh-CN" altLang="en-US"/>
              <a:t>2018-10-16</a:t>
            </a:fld>
            <a:endParaRPr lang="en-US"/>
          </a:p>
        </p:txBody>
      </p:sp>
      <p:sp>
        <p:nvSpPr>
          <p:cNvPr id="2052" name="Rectangle 4"/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/>
            </a:lvl1pPr>
          </a:lstStyle>
          <a:p>
            <a:fld id="{4FF61F91-C1C2-42C8-8F83-334987C55A4F}" type="slidenum">
              <a:rPr lang="zh-CN" alt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7329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F61F91-C1C2-42C8-8F83-334987C55A4F}" type="slidenum">
              <a:rPr lang="zh-CN" alt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7959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F61F91-C1C2-42C8-8F83-334987C55A4F}" type="slidenum">
              <a:rPr lang="zh-CN" altLang="en-US" smtClean="0"/>
              <a:t>14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0630B92-4C97-4D42-9991-F3AC164E32BD}" type="datetime1">
              <a:rPr lang="zh-CN" altLang="en-US"/>
              <a:t>2018-10-16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0C695D-12F9-4F49-AD8D-550ADEF37C98}" type="slidenum">
              <a:rPr lang="zh-CN" alt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439B64B-C985-406E-ACB3-7A670FE67835}" type="datetime1">
              <a:rPr lang="zh-CN" altLang="en-US"/>
              <a:t>2018-10-16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D97A09-C760-4DD8-8A4D-13D71E70B306}" type="slidenum">
              <a:rPr lang="zh-CN" alt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39CCD17-7BFC-42AC-A2E6-30D55C52C740}" type="datetime1">
              <a:rPr lang="zh-CN" altLang="en-US"/>
              <a:t>2018-10-16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C0433B-56DA-4F34-A9E4-1A7688AA6B01}" type="slidenum">
              <a:rPr lang="zh-CN" alt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EAC96DA-635D-4213-B5F6-78B143B1EAC4}" type="datetime1">
              <a:rPr lang="zh-CN" altLang="en-US"/>
              <a:t>2018-10-16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A4F586-B2A1-47C0-B9CF-0BF63401DC41}" type="slidenum">
              <a:rPr lang="zh-CN" alt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8E9833C-0321-4F8C-AAEE-D2B8956157F8}" type="datetime1">
              <a:rPr lang="zh-CN" altLang="en-US"/>
              <a:t>2018-10-16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376F92-C3C3-4970-B9DA-103A30E21981}" type="slidenum">
              <a:rPr lang="zh-CN" alt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0FFFE47-2714-4106-BC68-4593E5EB42E5}" type="datetime1">
              <a:rPr lang="zh-CN" altLang="en-US"/>
              <a:t>2018-10-16</a:t>
            </a:fld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18B546-4A99-4964-9393-85FE0503B20D}" type="slidenum">
              <a:rPr lang="zh-CN" alt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91C8446-F73B-49EE-96F9-95FAA83F26F0}" type="datetime1">
              <a:rPr lang="zh-CN" altLang="en-US"/>
              <a:t>2018-10-16</a:t>
            </a:fld>
            <a:endParaRPr 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2AE644-0B76-4A86-82EF-C87F55732269}" type="slidenum">
              <a:rPr lang="zh-CN" alt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49ADE70-E399-4624-BA02-B5511B834C17}" type="datetime1">
              <a:rPr lang="zh-CN" altLang="en-US"/>
              <a:t>2018-10-16</a:t>
            </a:fld>
            <a:endParaRPr 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37DFA4-C334-4534-8142-23D4BA4326FF}" type="slidenum">
              <a:rPr lang="zh-CN" alt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96BBD46-CE17-49CF-B2F0-64D9F84F81DB}" type="datetime1">
              <a:rPr lang="zh-CN" altLang="en-US"/>
              <a:t>2018-10-16</a:t>
            </a:fld>
            <a:endParaRPr 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EE8A73-8B53-45E7-90F8-28887AA6D93C}" type="slidenum">
              <a:rPr lang="zh-CN" alt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BAA8FD7-3108-4609-A7DB-4CCC8097EEB1}" type="datetime1">
              <a:rPr lang="zh-CN" altLang="en-US"/>
              <a:t>2018-10-16</a:t>
            </a:fld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EC368D-6846-4B39-A80A-6045C4951AD9}" type="slidenum">
              <a:rPr lang="zh-CN" alt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E016999-2DEE-46D3-8B41-1AE65FC064DC}" type="datetime1">
              <a:rPr lang="zh-CN" altLang="en-US"/>
              <a:t>2018-10-16</a:t>
            </a:fld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58D3F9-6BAC-4B49-8515-0CD251E71C2B}" type="slidenum">
              <a:rPr lang="zh-CN" alt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smtClean="0"/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smtClean="0"/>
              <a:t>单击此处编辑母版文本样式</a:t>
            </a:r>
          </a:p>
          <a:p>
            <a:pPr lvl="1"/>
            <a:r>
              <a:rPr lang="zh-CN" smtClean="0"/>
              <a:t>第二级</a:t>
            </a:r>
          </a:p>
          <a:p>
            <a:pPr lvl="2"/>
            <a:r>
              <a:rPr lang="zh-CN" smtClean="0"/>
              <a:t>第三级</a:t>
            </a:r>
          </a:p>
          <a:p>
            <a:pPr lvl="3"/>
            <a:r>
              <a:rPr lang="zh-CN" smtClean="0"/>
              <a:t>第四级</a:t>
            </a:r>
          </a:p>
          <a:p>
            <a:pPr lvl="4"/>
            <a:r>
              <a:rPr lang="zh-CN" smtClean="0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125"/>
            <a:ext cx="2133600" cy="358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fld id="{5BAAB623-564F-47EB-A96C-B3E5A47F239A}" type="datetime1">
              <a:rPr lang="zh-CN" altLang="en-US"/>
              <a:t>2018-10-16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125"/>
            <a:ext cx="2895600" cy="358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125"/>
            <a:ext cx="2133600" cy="358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2271ED28-73D1-4642-BF36-A07DD4F13804}" type="slidenum">
              <a:rPr lang="zh-CN" alt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eg"/><Relationship Id="rId5" Type="http://schemas.openxmlformats.org/officeDocument/2006/relationships/image" Target="../media/image42.jpeg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0" y="2614613"/>
            <a:ext cx="9144000" cy="1323439"/>
          </a:xfrm>
          <a:prstGeom prst="rect">
            <a:avLst/>
          </a:prstGeom>
          <a:noFill/>
          <a:ln w="9525" cap="flat" cmpd="sng">
            <a:noFill/>
            <a:beve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altLang="zh-CN" sz="4000" dirty="0" smtClean="0">
                <a:latin typeface="黑体" panose="02010609060101010101" pitchFamily="2" charset="-122"/>
                <a:ea typeface="黑体" panose="02010609060101010101" pitchFamily="2" charset="-122"/>
                <a:cs typeface="思源黑体 CN Bold"/>
              </a:rPr>
              <a:t>SKD072511-18 D40RWB241-F-T2</a:t>
            </a:r>
          </a:p>
          <a:p>
            <a:pPr algn="ctr"/>
            <a:r>
              <a:rPr lang="en-US" altLang="zh-CN" sz="4000" dirty="0" smtClean="0">
                <a:latin typeface="黑体" panose="02010609060101010101" pitchFamily="2" charset="-122"/>
                <a:ea typeface="黑体" panose="02010609060101010101" pitchFamily="2" charset="-122"/>
                <a:cs typeface="思源黑体 CN Bold"/>
              </a:rPr>
              <a:t>MANTA SOP</a:t>
            </a:r>
            <a:endParaRPr lang="zh-CN" altLang="en-US" sz="2000" dirty="0">
              <a:latin typeface="黑体" panose="02010609060101010101" pitchFamily="2" charset="-122"/>
              <a:ea typeface="黑体" panose="02010609060101010101" pitchFamily="2" charset="-122"/>
              <a:cs typeface="思源黑体 CN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1149350"/>
            <a:ext cx="3866515" cy="3673475"/>
          </a:xfrm>
          <a:prstGeom prst="rect">
            <a:avLst/>
          </a:prstGeom>
        </p:spPr>
      </p:pic>
      <p:pic>
        <p:nvPicPr>
          <p:cNvPr id="34" name="图片 33" descr="IMG_4836.JPG"/>
          <p:cNvPicPr>
            <a:picLocks noChangeAspect="1"/>
          </p:cNvPicPr>
          <p:nvPr/>
        </p:nvPicPr>
        <p:blipFill>
          <a:blip r:embed="rId4" cstate="print"/>
          <a:srcRect l="44963" t="42650" r="44043" b="43777"/>
          <a:stretch>
            <a:fillRect/>
          </a:stretch>
        </p:blipFill>
        <p:spPr bwMode="auto">
          <a:xfrm>
            <a:off x="404495" y="1243965"/>
            <a:ext cx="661035" cy="539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Text Box 3"/>
          <p:cNvSpPr txBox="1">
            <a:spLocks noChangeArrowheads="1"/>
          </p:cNvSpPr>
          <p:nvPr/>
        </p:nvSpPr>
        <p:spPr bwMode="auto">
          <a:xfrm>
            <a:off x="3233679" y="336550"/>
            <a:ext cx="2744788" cy="337185"/>
          </a:xfrm>
          <a:prstGeom prst="rect">
            <a:avLst/>
          </a:prstGeom>
          <a:noFill/>
          <a:ln w="9525" cap="flat" cmpd="sng">
            <a:noFill/>
            <a:bevel/>
          </a:ln>
          <a:effectLst/>
        </p:spPr>
        <p:txBody>
          <a:bodyPr wrap="square">
            <a:spAutoFit/>
          </a:bodyPr>
          <a:lstStyle/>
          <a:p>
            <a:pPr lvl="0" eaLnBrk="0" hangingPunct="0">
              <a:spcBef>
                <a:spcPct val="20000"/>
              </a:spcBef>
              <a:buClr>
                <a:schemeClr val="accent1"/>
              </a:buClr>
              <a:buSzPct val="70000"/>
            </a:pPr>
            <a:r>
              <a:rPr lang="en-US" altLang="zh-CN" sz="16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3E3EBC"/>
                </a:solidFill>
                <a:latin typeface="+mj-ea"/>
              </a:rPr>
              <a:t>9.Lock mainboard</a:t>
            </a:r>
            <a:endParaRPr kumimoji="1" lang="zh-CN" altLang="en-US" sz="1600" dirty="0" smtClean="0">
              <a:latin typeface="宋体" panose="02010600030101010101" pitchFamily="2" charset="-122"/>
            </a:endParaRPr>
          </a:p>
        </p:txBody>
      </p:sp>
      <p:sp>
        <p:nvSpPr>
          <p:cNvPr id="28" name="Text Box 3"/>
          <p:cNvSpPr txBox="1">
            <a:spLocks noChangeArrowheads="1"/>
          </p:cNvSpPr>
          <p:nvPr/>
        </p:nvSpPr>
        <p:spPr bwMode="auto">
          <a:xfrm>
            <a:off x="107315" y="835223"/>
            <a:ext cx="9036685" cy="307777"/>
          </a:xfrm>
          <a:prstGeom prst="rect">
            <a:avLst/>
          </a:prstGeom>
          <a:noFill/>
          <a:ln w="9525" cap="flat" cmpd="sng">
            <a:noFill/>
            <a:bevel/>
          </a:ln>
          <a:effectLst/>
        </p:spPr>
        <p:txBody>
          <a:bodyPr wrap="square">
            <a:spAutoFit/>
          </a:bodyPr>
          <a:lstStyle/>
          <a:p>
            <a:pPr lvl="0" eaLnBrk="0" hangingPunct="0">
              <a:spcBef>
                <a:spcPct val="20000"/>
              </a:spcBef>
              <a:buClr>
                <a:schemeClr val="accent1"/>
              </a:buClr>
              <a:buSzPct val="70000"/>
            </a:pPr>
            <a:r>
              <a:rPr kumimoji="1" lang="en-US" altLang="zh-CN" sz="1400" b="1" dirty="0" smtClean="0">
                <a:latin typeface="宋体" panose="02010600030101010101" pitchFamily="2" charset="-122"/>
              </a:rPr>
              <a:t>attention</a:t>
            </a:r>
            <a:r>
              <a:rPr kumimoji="1" lang="zh-CN" altLang="en-US" sz="1400" b="1" dirty="0" smtClean="0">
                <a:latin typeface="宋体" panose="02010600030101010101" pitchFamily="2" charset="-122"/>
              </a:rPr>
              <a:t>：</a:t>
            </a:r>
            <a:r>
              <a:rPr lang="en-US" altLang="zh-CN" sz="1400" dirty="0"/>
              <a:t>1. Anti-static;2. The torque of the electric batch is 3.5 + / 0.5Kgf/cm2;You can't touch the COF.</a:t>
            </a:r>
            <a:endParaRPr kumimoji="1" lang="en-US" altLang="zh-CN" sz="1400" dirty="0" smtClean="0">
              <a:latin typeface="宋体" panose="02010600030101010101" pitchFamily="2" charset="-122"/>
            </a:endParaRPr>
          </a:p>
        </p:txBody>
      </p:sp>
      <p:sp>
        <p:nvSpPr>
          <p:cNvPr id="25" name="矩形标注 24"/>
          <p:cNvSpPr/>
          <p:nvPr/>
        </p:nvSpPr>
        <p:spPr bwMode="auto">
          <a:xfrm>
            <a:off x="302895" y="2000885"/>
            <a:ext cx="1259205" cy="441325"/>
          </a:xfrm>
          <a:prstGeom prst="wedgeRectCallout">
            <a:avLst>
              <a:gd name="adj1" fmla="val -19994"/>
              <a:gd name="adj2" fmla="val -90630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</a:ln>
          <a:effectLst/>
        </p:spPr>
        <p:txBody>
          <a:bodyPr wrap="square" rtlCol="0" anchor="ctr">
            <a:noAutofit/>
          </a:bodyPr>
          <a:lstStyle/>
          <a:p>
            <a:pPr algn="ctr"/>
            <a:r>
              <a:rPr kumimoji="1" lang="en-US" altLang="zh-CN" sz="1200" dirty="0" smtClean="0">
                <a:latin typeface="宋体" panose="02010600030101010101" pitchFamily="2" charset="-122"/>
              </a:rPr>
              <a:t>PWM3*6 </a:t>
            </a:r>
            <a:r>
              <a:rPr lang="en-US" altLang="zh-CN" sz="1200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screw</a:t>
            </a:r>
            <a:r>
              <a:rPr lang="en-US" altLang="zh-CN" sz="1200" dirty="0" smtClean="0">
                <a:latin typeface="+mj-ea"/>
              </a:rPr>
              <a:t>(</a:t>
            </a:r>
            <a:r>
              <a:rPr lang="en-US" altLang="zh-CN" sz="1200" dirty="0" smtClean="0">
                <a:solidFill>
                  <a:srgbClr val="000000"/>
                </a:solidFill>
                <a:latin typeface="宋体" panose="02010600030101010101" pitchFamily="2" charset="-122"/>
              </a:rPr>
              <a:t>P/N </a:t>
            </a:r>
            <a:r>
              <a:rPr lang="en-US" altLang="zh-CN" sz="1200" dirty="0" smtClean="0">
                <a:latin typeface="+mj-ea"/>
              </a:rPr>
              <a:t>:</a:t>
            </a:r>
            <a:r>
              <a:rPr kumimoji="1" lang="en-US" altLang="zh-CN" sz="1200" dirty="0" smtClean="0">
                <a:latin typeface="+mn-ea"/>
              </a:rPr>
              <a:t> </a:t>
            </a:r>
            <a:r>
              <a:rPr kumimoji="1" lang="en-US" altLang="zh-CN" sz="1200" dirty="0">
                <a:latin typeface="+mn-ea"/>
              </a:rPr>
              <a:t>AS0010433</a:t>
            </a:r>
            <a:r>
              <a:rPr lang="en-US" altLang="zh-CN" sz="1200" dirty="0" smtClean="0">
                <a:latin typeface="+mj-ea"/>
              </a:rPr>
              <a:t>)</a:t>
            </a:r>
            <a:endParaRPr lang="zh-CN" altLang="en-US" sz="1200" dirty="0">
              <a:latin typeface="+mj-ea"/>
              <a:ea typeface="+mj-ea"/>
            </a:endParaRPr>
          </a:p>
        </p:txBody>
      </p:sp>
      <p:sp>
        <p:nvSpPr>
          <p:cNvPr id="23" name="Oval 2687"/>
          <p:cNvSpPr>
            <a:spLocks noChangeArrowheads="1"/>
          </p:cNvSpPr>
          <p:nvPr/>
        </p:nvSpPr>
        <p:spPr bwMode="auto">
          <a:xfrm>
            <a:off x="2634519" y="2264885"/>
            <a:ext cx="318886" cy="335296"/>
          </a:xfrm>
          <a:prstGeom prst="ellipse">
            <a:avLst/>
          </a:prstGeom>
          <a:solidFill>
            <a:srgbClr val="FFFFFF"/>
          </a:solidFill>
          <a:ln w="28575" cmpd="sng">
            <a:solidFill>
              <a:srgbClr val="FF0000"/>
            </a:solidFill>
            <a:round/>
          </a:ln>
        </p:spPr>
        <p:txBody>
          <a:bodyPr wrap="square" lIns="27432" tIns="22860" rIns="27432" bIns="22860" anchor="ctr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rtl="0">
              <a:defRPr sz="1000"/>
            </a:pPr>
            <a:r>
              <a:rPr lang="en-US" altLang="zh-CN" sz="1000" dirty="0" smtClean="0">
                <a:solidFill>
                  <a:srgbClr val="000000"/>
                </a:solidFill>
                <a:latin typeface="Times New Roman" panose="02020603050405020304"/>
                <a:cs typeface="Times New Roman" panose="02020603050405020304"/>
              </a:rPr>
              <a:t>3</a:t>
            </a:r>
            <a:endParaRPr lang="en-US" altLang="zh-CN" sz="1000" b="0" i="0" u="none" strike="noStrike" baseline="0" dirty="0">
              <a:solidFill>
                <a:srgbClr val="000000"/>
              </a:solidFill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12" name="矩形标注 11"/>
          <p:cNvSpPr/>
          <p:nvPr/>
        </p:nvSpPr>
        <p:spPr bwMode="auto">
          <a:xfrm>
            <a:off x="404495" y="4114165"/>
            <a:ext cx="982980" cy="497205"/>
          </a:xfrm>
          <a:prstGeom prst="wedgeRectCallout">
            <a:avLst>
              <a:gd name="adj1" fmla="val -21770"/>
              <a:gd name="adj2" fmla="val -97101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</a:ln>
          <a:effectLst/>
        </p:spPr>
        <p:txBody>
          <a:bodyPr wrap="square" rtlCol="0" anchor="ctr">
            <a:noAutofit/>
          </a:bodyPr>
          <a:lstStyle/>
          <a:p>
            <a:pPr algn="ctr"/>
            <a:r>
              <a:rPr lang="en-US" altLang="zh-CN" sz="1200" dirty="0" smtClean="0">
                <a:latin typeface="+mj-ea"/>
                <a:ea typeface="+mj-ea"/>
              </a:rPr>
              <a:t>mainboard</a:t>
            </a:r>
            <a:r>
              <a:rPr lang="zh-CN" altLang="en-US" sz="1200" dirty="0" smtClean="0">
                <a:latin typeface="+mj-ea"/>
                <a:ea typeface="+mj-ea"/>
              </a:rPr>
              <a:t> </a:t>
            </a:r>
            <a:r>
              <a:rPr lang="en-US" altLang="zh-CN" sz="1200" dirty="0" smtClean="0">
                <a:latin typeface="+mj-ea"/>
                <a:ea typeface="+mj-ea"/>
              </a:rPr>
              <a:t>(</a:t>
            </a:r>
            <a:r>
              <a:rPr lang="en-US" altLang="zh-CN" sz="1200" dirty="0">
                <a:solidFill>
                  <a:srgbClr val="000000"/>
                </a:solidFill>
                <a:latin typeface="宋体" panose="02010600030101010101" pitchFamily="2" charset="-122"/>
              </a:rPr>
              <a:t>P/N </a:t>
            </a:r>
            <a:r>
              <a:rPr lang="en-US" altLang="zh-CN" sz="1200" dirty="0" smtClean="0">
                <a:latin typeface="+mj-ea"/>
                <a:ea typeface="+mj-ea"/>
              </a:rPr>
              <a:t>: </a:t>
            </a:r>
            <a:r>
              <a:rPr lang="en-US" altLang="zh-CN" sz="1200" dirty="0">
                <a:latin typeface="+mj-ea"/>
                <a:ea typeface="+mj-ea"/>
              </a:rPr>
              <a:t>AE0011469)</a:t>
            </a:r>
            <a:endParaRPr lang="zh-CN" altLang="en-US" sz="1200" dirty="0">
              <a:latin typeface="+mj-ea"/>
              <a:ea typeface="+mj-ea"/>
            </a:endParaRPr>
          </a:p>
        </p:txBody>
      </p:sp>
      <p:sp>
        <p:nvSpPr>
          <p:cNvPr id="20" name="Oval 2687"/>
          <p:cNvSpPr>
            <a:spLocks noChangeArrowheads="1"/>
          </p:cNvSpPr>
          <p:nvPr/>
        </p:nvSpPr>
        <p:spPr bwMode="auto">
          <a:xfrm>
            <a:off x="5286783" y="2355630"/>
            <a:ext cx="318886" cy="335296"/>
          </a:xfrm>
          <a:prstGeom prst="ellipse">
            <a:avLst/>
          </a:prstGeom>
          <a:solidFill>
            <a:srgbClr val="FFFFFF"/>
          </a:solidFill>
          <a:ln w="28575" cmpd="sng">
            <a:solidFill>
              <a:srgbClr val="FF0000"/>
            </a:solidFill>
            <a:round/>
          </a:ln>
        </p:spPr>
        <p:txBody>
          <a:bodyPr wrap="square" lIns="27432" tIns="22860" rIns="27432" bIns="22860" anchor="ctr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rtl="0">
              <a:defRPr sz="1000"/>
            </a:pPr>
            <a:r>
              <a:rPr lang="en-US" altLang="zh-CN" sz="1000" dirty="0" smtClean="0">
                <a:solidFill>
                  <a:srgbClr val="000000"/>
                </a:solidFill>
                <a:latin typeface="Times New Roman" panose="02020603050405020304"/>
                <a:cs typeface="Times New Roman" panose="02020603050405020304"/>
              </a:rPr>
              <a:t>2</a:t>
            </a:r>
            <a:endParaRPr lang="en-US" altLang="zh-CN" sz="1000" b="0" i="0" u="none" strike="noStrike" baseline="0" dirty="0">
              <a:solidFill>
                <a:srgbClr val="000000"/>
              </a:solidFill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13" name="Line 81"/>
          <p:cNvSpPr>
            <a:spLocks noChangeShapeType="1"/>
          </p:cNvSpPr>
          <p:nvPr/>
        </p:nvSpPr>
        <p:spPr bwMode="auto">
          <a:xfrm flipV="1">
            <a:off x="4995545" y="2000885"/>
            <a:ext cx="1247775" cy="1302385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tailEnd type="triangle" w="med" len="med"/>
          </a:ln>
          <a:effectLst/>
        </p:spPr>
        <p:txBody>
          <a:bodyPr/>
          <a:lstStyle/>
          <a:p>
            <a:endParaRPr lang="zh-CN" altLang="en-US"/>
          </a:p>
        </p:txBody>
      </p:sp>
      <p:sp>
        <p:nvSpPr>
          <p:cNvPr id="14" name="Text Box 73"/>
          <p:cNvSpPr txBox="1">
            <a:spLocks noChangeArrowheads="1"/>
          </p:cNvSpPr>
          <p:nvPr/>
        </p:nvSpPr>
        <p:spPr bwMode="auto">
          <a:xfrm>
            <a:off x="4139240" y="3027902"/>
            <a:ext cx="1074458" cy="646331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1200" dirty="0" smtClean="0">
                <a:latin typeface="+mj-ea"/>
                <a:ea typeface="+mj-ea"/>
              </a:rPr>
              <a:t>Lock 4</a:t>
            </a:r>
            <a:r>
              <a:rPr lang="zh-CN" altLang="en-US" sz="1200" dirty="0">
                <a:latin typeface="+mj-ea"/>
                <a:ea typeface="+mj-ea"/>
              </a:rPr>
              <a:t> </a:t>
            </a:r>
            <a:r>
              <a:rPr lang="en-US" altLang="zh-CN" sz="1200" dirty="0" smtClean="0">
                <a:latin typeface="+mj-ea"/>
                <a:ea typeface="+mj-ea"/>
              </a:rPr>
              <a:t>pcs </a:t>
            </a:r>
            <a:r>
              <a:rPr lang="en-US" altLang="zh-CN" sz="1200" dirty="0" smtClean="0">
                <a:latin typeface="+mj-ea"/>
                <a:ea typeface="+mj-ea"/>
              </a:rPr>
              <a:t>PWM3*4</a:t>
            </a:r>
            <a:r>
              <a:rPr lang="en-US" altLang="zh-CN" sz="1200" dirty="0">
                <a:latin typeface="+mj-ea"/>
                <a:ea typeface="+mj-ea"/>
              </a:rPr>
              <a:t> </a:t>
            </a:r>
            <a:r>
              <a:rPr lang="en-US" altLang="zh-CN" sz="1200" dirty="0" smtClean="0">
                <a:latin typeface="+mj-ea"/>
                <a:ea typeface="+mj-ea"/>
              </a:rPr>
              <a:t>white screw</a:t>
            </a:r>
            <a:endParaRPr lang="zh-CN" altLang="en-US" sz="1200" dirty="0">
              <a:latin typeface="+mj-ea"/>
              <a:ea typeface="+mj-ea"/>
            </a:endParaRPr>
          </a:p>
        </p:txBody>
      </p:sp>
      <p:sp>
        <p:nvSpPr>
          <p:cNvPr id="21" name="Line 81"/>
          <p:cNvSpPr>
            <a:spLocks noChangeShapeType="1"/>
          </p:cNvSpPr>
          <p:nvPr/>
        </p:nvSpPr>
        <p:spPr bwMode="auto">
          <a:xfrm flipH="1">
            <a:off x="2981325" y="3429635"/>
            <a:ext cx="1188720" cy="1020445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tailEnd type="triangle" w="med" len="med"/>
          </a:ln>
          <a:effectLst/>
        </p:spPr>
        <p:txBody>
          <a:bodyPr/>
          <a:lstStyle/>
          <a:p>
            <a:endParaRPr lang="zh-CN" altLang="en-US"/>
          </a:p>
        </p:txBody>
      </p:sp>
      <p:sp>
        <p:nvSpPr>
          <p:cNvPr id="15" name="Line 81"/>
          <p:cNvSpPr>
            <a:spLocks noChangeShapeType="1"/>
          </p:cNvSpPr>
          <p:nvPr/>
        </p:nvSpPr>
        <p:spPr bwMode="auto">
          <a:xfrm>
            <a:off x="5213985" y="3500120"/>
            <a:ext cx="1147445" cy="850265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tailEnd type="triangle" w="med" len="med"/>
          </a:ln>
          <a:effectLst/>
        </p:spPr>
        <p:txBody>
          <a:bodyPr/>
          <a:lstStyle/>
          <a:p>
            <a:endParaRPr lang="zh-CN" altLang="en-US"/>
          </a:p>
        </p:txBody>
      </p:sp>
      <p:sp>
        <p:nvSpPr>
          <p:cNvPr id="19" name="Oval 2687"/>
          <p:cNvSpPr>
            <a:spLocks noChangeArrowheads="1"/>
          </p:cNvSpPr>
          <p:nvPr/>
        </p:nvSpPr>
        <p:spPr bwMode="auto">
          <a:xfrm>
            <a:off x="2464320" y="4449748"/>
            <a:ext cx="404182" cy="335296"/>
          </a:xfrm>
          <a:prstGeom prst="ellipse">
            <a:avLst/>
          </a:prstGeom>
          <a:solidFill>
            <a:srgbClr val="FFFFFF"/>
          </a:solidFill>
          <a:ln w="28575" cmpd="sng">
            <a:solidFill>
              <a:srgbClr val="FF0000"/>
            </a:solidFill>
            <a:round/>
          </a:ln>
        </p:spPr>
        <p:txBody>
          <a:bodyPr wrap="square" lIns="27432" tIns="22860" rIns="27432" bIns="22860" anchor="ctr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rtl="0">
              <a:defRPr sz="1000"/>
            </a:pPr>
            <a:r>
              <a:rPr lang="en-US" altLang="zh-CN" sz="1000" b="0" i="0" u="none" strike="noStrike" baseline="0">
                <a:solidFill>
                  <a:srgbClr val="000000"/>
                </a:solidFill>
                <a:latin typeface="Times New Roman" panose="02020603050405020304"/>
                <a:cs typeface="Times New Roman" panose="02020603050405020304"/>
              </a:rPr>
              <a:t>1</a:t>
            </a:r>
          </a:p>
        </p:txBody>
      </p:sp>
      <p:sp>
        <p:nvSpPr>
          <p:cNvPr id="29" name="Oval 2687"/>
          <p:cNvSpPr>
            <a:spLocks noChangeArrowheads="1"/>
          </p:cNvSpPr>
          <p:nvPr/>
        </p:nvSpPr>
        <p:spPr bwMode="auto">
          <a:xfrm>
            <a:off x="6698964" y="4001239"/>
            <a:ext cx="318886" cy="335296"/>
          </a:xfrm>
          <a:prstGeom prst="ellipse">
            <a:avLst/>
          </a:prstGeom>
          <a:solidFill>
            <a:srgbClr val="FFFFFF"/>
          </a:solidFill>
          <a:ln w="28575" cmpd="sng">
            <a:solidFill>
              <a:srgbClr val="FF0000"/>
            </a:solidFill>
            <a:round/>
          </a:ln>
        </p:spPr>
        <p:txBody>
          <a:bodyPr wrap="square" lIns="27432" tIns="22860" rIns="27432" bIns="22860" anchor="ctr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rtl="0">
              <a:defRPr sz="1000"/>
            </a:pPr>
            <a:r>
              <a:rPr lang="en-US" altLang="zh-CN" sz="1000" dirty="0" smtClean="0">
                <a:solidFill>
                  <a:srgbClr val="000000"/>
                </a:solidFill>
                <a:latin typeface="Times New Roman" panose="02020603050405020304"/>
                <a:cs typeface="Times New Roman" panose="02020603050405020304"/>
              </a:rPr>
              <a:t>4</a:t>
            </a:r>
            <a:endParaRPr lang="en-US" altLang="zh-CN" sz="1000" b="0" i="0" u="none" strike="noStrike" baseline="0" dirty="0">
              <a:solidFill>
                <a:srgbClr val="000000"/>
              </a:solidFill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24" name="矩形标注 23"/>
          <p:cNvSpPr/>
          <p:nvPr/>
        </p:nvSpPr>
        <p:spPr bwMode="auto">
          <a:xfrm>
            <a:off x="4939665" y="4152265"/>
            <a:ext cx="1188085" cy="459105"/>
          </a:xfrm>
          <a:prstGeom prst="wedgeRectCallout">
            <a:avLst>
              <a:gd name="adj1" fmla="val 67374"/>
              <a:gd name="adj2" fmla="val 8144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</a:ln>
          <a:effectLst/>
        </p:spPr>
        <p:txBody>
          <a:bodyPr wrap="square" rtlCol="0" anchor="ctr">
            <a:no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r>
              <a:rPr lang="en-US" altLang="zh-CN" sz="1200" dirty="0"/>
              <a:t>Fix the floor and pull up 45 degrees</a:t>
            </a:r>
          </a:p>
        </p:txBody>
      </p:sp>
      <p:sp>
        <p:nvSpPr>
          <p:cNvPr id="26" name="Line 81"/>
          <p:cNvSpPr>
            <a:spLocks noChangeShapeType="1"/>
          </p:cNvSpPr>
          <p:nvPr/>
        </p:nvSpPr>
        <p:spPr bwMode="auto">
          <a:xfrm flipH="1" flipV="1">
            <a:off x="3069590" y="2665095"/>
            <a:ext cx="1069340" cy="57277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tailEnd type="triangle" w="med" len="med"/>
          </a:ln>
          <a:effectLst/>
        </p:spPr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2895" y="2517140"/>
            <a:ext cx="1414780" cy="13233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 descr="IMG_0076.JPG"/>
          <p:cNvPicPr>
            <a:picLocks noChangeAspect="1"/>
          </p:cNvPicPr>
          <p:nvPr/>
        </p:nvPicPr>
        <p:blipFill>
          <a:blip r:embed="rId3" cstate="print"/>
          <a:srcRect l="24603" t="26562" r="13111" b="24222"/>
          <a:stretch>
            <a:fillRect/>
          </a:stretch>
        </p:blipFill>
        <p:spPr>
          <a:xfrm>
            <a:off x="4964647" y="2044388"/>
            <a:ext cx="3926850" cy="2068568"/>
          </a:xfrm>
          <a:prstGeom prst="rect">
            <a:avLst/>
          </a:prstGeom>
        </p:spPr>
      </p:pic>
      <p:sp>
        <p:nvSpPr>
          <p:cNvPr id="27" name="Text Box 3"/>
          <p:cNvSpPr txBox="1">
            <a:spLocks noChangeArrowheads="1"/>
          </p:cNvSpPr>
          <p:nvPr/>
        </p:nvSpPr>
        <p:spPr bwMode="auto">
          <a:xfrm>
            <a:off x="2365599" y="316464"/>
            <a:ext cx="3648073" cy="337185"/>
          </a:xfrm>
          <a:prstGeom prst="rect">
            <a:avLst/>
          </a:prstGeom>
          <a:noFill/>
          <a:ln w="9525" cap="flat" cmpd="sng">
            <a:noFill/>
            <a:bevel/>
          </a:ln>
          <a:effectLst/>
        </p:spPr>
        <p:txBody>
          <a:bodyPr wrap="square">
            <a:spAutoFit/>
          </a:bodyPr>
          <a:lstStyle/>
          <a:p>
            <a:pPr lvl="0" eaLnBrk="0" hangingPunct="0">
              <a:spcBef>
                <a:spcPct val="20000"/>
              </a:spcBef>
              <a:buClr>
                <a:schemeClr val="accent1"/>
              </a:buClr>
              <a:buSzPct val="70000"/>
            </a:pPr>
            <a:r>
              <a:rPr lang="en-US" altLang="zh-CN" sz="16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3E3EBC"/>
                </a:solidFill>
                <a:latin typeface="+mj-ea"/>
              </a:rPr>
              <a:t>10.Lock IR board /terminal board</a:t>
            </a:r>
            <a:endParaRPr kumimoji="1" lang="zh-CN" altLang="en-US" sz="1600" dirty="0" smtClean="0">
              <a:latin typeface="宋体" panose="02010600030101010101" pitchFamily="2" charset="-122"/>
            </a:endParaRPr>
          </a:p>
        </p:txBody>
      </p:sp>
      <p:sp>
        <p:nvSpPr>
          <p:cNvPr id="44" name="AutoShape 6536"/>
          <p:cNvSpPr>
            <a:spLocks noChangeArrowheads="1"/>
          </p:cNvSpPr>
          <p:nvPr/>
        </p:nvSpPr>
        <p:spPr bwMode="auto">
          <a:xfrm>
            <a:off x="4850719" y="4061719"/>
            <a:ext cx="1472486" cy="323754"/>
          </a:xfrm>
          <a:prstGeom prst="wedgeRectCallout">
            <a:avLst>
              <a:gd name="adj1" fmla="val 20080"/>
              <a:gd name="adj2" fmla="val -201105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</a:ln>
        </p:spPr>
        <p:txBody>
          <a:bodyPr wrap="square" lIns="27432" tIns="18288" rIns="0" bIns="0" anchor="ctr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>
              <a:defRPr sz="1000"/>
            </a:pPr>
            <a:r>
              <a:rPr lang="en-US" altLang="zh-CN" sz="1200" b="0" i="0" u="none" strike="noStrike" baseline="0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Lock 1</a:t>
            </a:r>
            <a:r>
              <a:rPr lang="zh-CN" altLang="en-US" sz="12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en-US" altLang="zh-CN" sz="1200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pcs</a:t>
            </a:r>
            <a:r>
              <a:rPr lang="en-US" altLang="zh-CN" sz="1200" b="0" i="0" u="none" strike="noStrike" baseline="0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PA3*6</a:t>
            </a:r>
            <a:r>
              <a:rPr lang="zh-CN" altLang="en-US" sz="12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en-US" altLang="zh-CN" sz="1200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black </a:t>
            </a:r>
            <a:r>
              <a:rPr lang="en-US" altLang="zh-CN" sz="1200" dirty="0" err="1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scre</a:t>
            </a:r>
            <a:endParaRPr lang="zh-CN" altLang="en-US" sz="1200" b="0" i="0" u="none" strike="noStrike" baseline="0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45" name="Oval 2687"/>
          <p:cNvSpPr>
            <a:spLocks noChangeArrowheads="1"/>
          </p:cNvSpPr>
          <p:nvPr/>
        </p:nvSpPr>
        <p:spPr bwMode="auto">
          <a:xfrm>
            <a:off x="5295685" y="3219191"/>
            <a:ext cx="318886" cy="335296"/>
          </a:xfrm>
          <a:prstGeom prst="ellipse">
            <a:avLst/>
          </a:prstGeom>
          <a:solidFill>
            <a:srgbClr val="FFFFFF"/>
          </a:solidFill>
          <a:ln w="28575" cmpd="sng">
            <a:solidFill>
              <a:srgbClr val="FF0000"/>
            </a:solidFill>
            <a:round/>
          </a:ln>
        </p:spPr>
        <p:txBody>
          <a:bodyPr wrap="square" lIns="27432" tIns="22860" rIns="27432" bIns="22860" anchor="ctr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rtl="0">
              <a:defRPr sz="1000"/>
            </a:pPr>
            <a:r>
              <a:rPr lang="en-US" altLang="zh-CN" sz="1000" b="0" i="0" u="none" strike="noStrike" baseline="0">
                <a:solidFill>
                  <a:srgbClr val="000000"/>
                </a:solidFill>
                <a:latin typeface="Times New Roman" panose="02020603050405020304"/>
                <a:cs typeface="Times New Roman" panose="02020603050405020304"/>
              </a:rPr>
              <a:t>1</a:t>
            </a:r>
          </a:p>
        </p:txBody>
      </p:sp>
      <p:sp>
        <p:nvSpPr>
          <p:cNvPr id="48" name="Rectangle 3313"/>
          <p:cNvSpPr>
            <a:spLocks noChangeArrowheads="1"/>
          </p:cNvSpPr>
          <p:nvPr/>
        </p:nvSpPr>
        <p:spPr bwMode="auto">
          <a:xfrm rot="16200000">
            <a:off x="1756321" y="4275412"/>
            <a:ext cx="514911" cy="1138512"/>
          </a:xfrm>
          <a:prstGeom prst="rect">
            <a:avLst/>
          </a:prstGeom>
          <a:solidFill>
            <a:srgbClr val="FFFFFF"/>
          </a:solidFill>
          <a:ln w="3175" cmpd="sng">
            <a:solidFill>
              <a:srgbClr val="000000"/>
            </a:solidFill>
            <a:miter lim="800000"/>
          </a:ln>
        </p:spPr>
        <p:txBody>
          <a:bodyPr wrap="square" lIns="27432" tIns="18288" rIns="27432" bIns="18288" anchor="ctr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>
              <a:defRPr sz="1000"/>
            </a:pPr>
            <a:r>
              <a:rPr lang="en-US" altLang="zh-CN" sz="1200" b="0" i="0" u="none" strike="noStrike" baseline="0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Lock 2</a:t>
            </a:r>
            <a:r>
              <a:rPr lang="en-US" altLang="zh-CN" sz="1200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pcs </a:t>
            </a:r>
            <a:r>
              <a:rPr lang="en-US" altLang="zh-CN" sz="1200" b="0" i="0" u="none" strike="noStrike" baseline="0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PWM3*4</a:t>
            </a:r>
            <a:r>
              <a:rPr lang="en-US" altLang="zh-CN" sz="1200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white screw</a:t>
            </a:r>
            <a:endParaRPr lang="zh-CN" altLang="en-US" sz="1200" b="0" i="0" u="none" strike="noStrike" baseline="0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51" name="矩形标注 50"/>
          <p:cNvSpPr/>
          <p:nvPr/>
        </p:nvSpPr>
        <p:spPr bwMode="auto">
          <a:xfrm>
            <a:off x="1295639" y="1248138"/>
            <a:ext cx="1551955" cy="599207"/>
          </a:xfrm>
          <a:prstGeom prst="wedgeRectCallout">
            <a:avLst>
              <a:gd name="adj1" fmla="val -60384"/>
              <a:gd name="adj2" fmla="val -21124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</a:ln>
          <a:effectLst/>
        </p:spPr>
        <p:txBody>
          <a:bodyPr wrap="square" rtlCol="0" anchor="ctr">
            <a:noAutofit/>
          </a:bodyPr>
          <a:lstStyle/>
          <a:p>
            <a:pPr algn="ctr"/>
            <a:r>
              <a:rPr lang="en-US" altLang="zh-CN" sz="1200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PWM3*4</a:t>
            </a:r>
            <a:r>
              <a:rPr lang="zh-CN" altLang="en-US" sz="1200" dirty="0">
                <a:solidFill>
                  <a:srgbClr val="000000"/>
                </a:solidFill>
                <a:latin typeface="宋体" panose="02010600030101010101" pitchFamily="2" charset="-122"/>
              </a:rPr>
              <a:t> </a:t>
            </a:r>
            <a:r>
              <a:rPr lang="en-US" altLang="zh-CN" sz="1200" dirty="0" smtClean="0">
                <a:solidFill>
                  <a:srgbClr val="000000"/>
                </a:solidFill>
                <a:latin typeface="宋体" panose="02010600030101010101" pitchFamily="2" charset="-122"/>
              </a:rPr>
              <a:t>white screw</a:t>
            </a:r>
            <a:r>
              <a:rPr lang="en-US" altLang="zh-CN" sz="1200" dirty="0" smtClean="0">
                <a:latin typeface="+mj-ea"/>
                <a:ea typeface="+mj-ea"/>
              </a:rPr>
              <a:t>(</a:t>
            </a:r>
            <a:r>
              <a:rPr lang="en-US" altLang="zh-CN" sz="1200" dirty="0" smtClean="0">
                <a:solidFill>
                  <a:srgbClr val="000000"/>
                </a:solidFill>
                <a:latin typeface="宋体" panose="02010600030101010101" pitchFamily="2" charset="-122"/>
              </a:rPr>
              <a:t>P/N </a:t>
            </a:r>
            <a:r>
              <a:rPr lang="en-US" altLang="zh-CN" sz="1200" dirty="0" smtClean="0">
                <a:latin typeface="+mj-ea"/>
                <a:ea typeface="+mj-ea"/>
              </a:rPr>
              <a:t>: </a:t>
            </a:r>
            <a:r>
              <a:rPr lang="en-US" altLang="zh-CN" sz="1200" dirty="0" smtClean="0">
                <a:latin typeface="+mj-ea"/>
                <a:ea typeface="+mj-ea"/>
              </a:rPr>
              <a:t>AS0010430)</a:t>
            </a:r>
            <a:endParaRPr lang="zh-CN" altLang="en-US" sz="1200" dirty="0">
              <a:latin typeface="+mj-ea"/>
              <a:ea typeface="+mj-ea"/>
            </a:endParaRPr>
          </a:p>
        </p:txBody>
      </p:sp>
      <p:pic>
        <p:nvPicPr>
          <p:cNvPr id="52" name="图片 51" descr="IMG_1280.JPG"/>
          <p:cNvPicPr>
            <a:picLocks noChangeAspect="1"/>
          </p:cNvPicPr>
          <p:nvPr/>
        </p:nvPicPr>
        <p:blipFill>
          <a:blip r:embed="rId4" cstate="print"/>
          <a:srcRect l="46205" t="44542" r="45110" b="45716"/>
          <a:stretch>
            <a:fillRect/>
          </a:stretch>
        </p:blipFill>
        <p:spPr>
          <a:xfrm>
            <a:off x="4908096" y="1133139"/>
            <a:ext cx="1094978" cy="818741"/>
          </a:xfrm>
          <a:prstGeom prst="rect">
            <a:avLst/>
          </a:prstGeom>
        </p:spPr>
      </p:pic>
      <p:sp>
        <p:nvSpPr>
          <p:cNvPr id="53" name="矩形标注 52"/>
          <p:cNvSpPr/>
          <p:nvPr/>
        </p:nvSpPr>
        <p:spPr bwMode="auto">
          <a:xfrm>
            <a:off x="6196999" y="1222209"/>
            <a:ext cx="1337190" cy="599207"/>
          </a:xfrm>
          <a:prstGeom prst="wedgeRectCallout">
            <a:avLst>
              <a:gd name="adj1" fmla="val -72182"/>
              <a:gd name="adj2" fmla="val -3672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</a:ln>
          <a:effectLst/>
        </p:spPr>
        <p:txBody>
          <a:bodyPr wrap="square" rtlCol="0" anchor="ctr">
            <a:noAutofit/>
          </a:bodyPr>
          <a:lstStyle/>
          <a:p>
            <a:pPr algn="ctr"/>
            <a:r>
              <a:rPr lang="en-US" altLang="zh-CN" sz="1200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PA3*6</a:t>
            </a:r>
            <a:r>
              <a:rPr lang="zh-CN" altLang="en-US" sz="1200" dirty="0">
                <a:solidFill>
                  <a:srgbClr val="000000"/>
                </a:solidFill>
                <a:latin typeface="宋体" panose="02010600030101010101" pitchFamily="2" charset="-122"/>
              </a:rPr>
              <a:t> </a:t>
            </a:r>
            <a:r>
              <a:rPr lang="en-US" altLang="zh-CN" sz="1200" dirty="0" smtClean="0">
                <a:solidFill>
                  <a:srgbClr val="000000"/>
                </a:solidFill>
                <a:latin typeface="宋体" panose="02010600030101010101" pitchFamily="2" charset="-122"/>
              </a:rPr>
              <a:t>black screw</a:t>
            </a:r>
            <a:r>
              <a:rPr lang="en-US" altLang="zh-CN" sz="1200" dirty="0" smtClean="0">
                <a:latin typeface="+mj-ea"/>
                <a:ea typeface="+mj-ea"/>
              </a:rPr>
              <a:t>(</a:t>
            </a:r>
            <a:r>
              <a:rPr lang="en-US" altLang="zh-CN" sz="1200" dirty="0" smtClean="0"/>
              <a:t>AS0010261 </a:t>
            </a:r>
            <a:r>
              <a:rPr lang="en-US" altLang="zh-CN" sz="1200" dirty="0" smtClean="0">
                <a:latin typeface="+mj-ea"/>
                <a:ea typeface="+mj-ea"/>
              </a:rPr>
              <a:t>)</a:t>
            </a:r>
            <a:endParaRPr lang="zh-CN" altLang="en-US" sz="1200" dirty="0">
              <a:latin typeface="+mj-ea"/>
              <a:ea typeface="+mj-ea"/>
            </a:endParaRPr>
          </a:p>
        </p:txBody>
      </p:sp>
      <p:sp>
        <p:nvSpPr>
          <p:cNvPr id="54" name="矩形标注 53"/>
          <p:cNvSpPr/>
          <p:nvPr/>
        </p:nvSpPr>
        <p:spPr bwMode="auto">
          <a:xfrm>
            <a:off x="5763802" y="2626249"/>
            <a:ext cx="1186962" cy="424727"/>
          </a:xfrm>
          <a:prstGeom prst="wedgeRectCallout">
            <a:avLst>
              <a:gd name="adj1" fmla="val -18957"/>
              <a:gd name="adj2" fmla="val 114934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</a:ln>
          <a:effectLst/>
        </p:spPr>
        <p:txBody>
          <a:bodyPr wrap="square" rtlCol="0" anchor="ctr">
            <a:noAutofit/>
          </a:bodyPr>
          <a:lstStyle/>
          <a:p>
            <a:pPr algn="ctr">
              <a:defRPr sz="1000"/>
            </a:pPr>
            <a:r>
              <a:rPr lang="en-US" altLang="zh-CN" sz="1200" dirty="0" smtClean="0">
                <a:solidFill>
                  <a:srgbClr val="000000"/>
                </a:solidFill>
                <a:latin typeface="宋体" panose="02010600030101010101" pitchFamily="2" charset="-122"/>
              </a:rPr>
              <a:t>Install IR board suit</a:t>
            </a:r>
            <a:endParaRPr lang="en-US" altLang="zh-CN" sz="1200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57" name="Text Box 3"/>
          <p:cNvSpPr txBox="1">
            <a:spLocks noChangeArrowheads="1"/>
          </p:cNvSpPr>
          <p:nvPr/>
        </p:nvSpPr>
        <p:spPr bwMode="auto">
          <a:xfrm>
            <a:off x="-18797" y="779319"/>
            <a:ext cx="9119965" cy="824841"/>
          </a:xfrm>
          <a:prstGeom prst="rect">
            <a:avLst/>
          </a:prstGeom>
          <a:noFill/>
          <a:ln w="9525" cap="flat" cmpd="sng">
            <a:noFill/>
            <a:bevel/>
          </a:ln>
          <a:effectLst/>
        </p:spPr>
        <p:txBody>
          <a:bodyPr wrap="square">
            <a:spAutoFit/>
          </a:bodyPr>
          <a:lstStyle/>
          <a:p>
            <a:pPr lvl="0" eaLnBrk="0" hangingPunct="0">
              <a:spcBef>
                <a:spcPct val="20000"/>
              </a:spcBef>
              <a:buClr>
                <a:schemeClr val="accent1"/>
              </a:buClr>
              <a:buSzPct val="70000"/>
            </a:pPr>
            <a:r>
              <a:rPr kumimoji="1" lang="en-US" altLang="zh-CN" sz="1400" b="1" dirty="0" smtClean="0">
                <a:latin typeface="宋体" panose="02010600030101010101" pitchFamily="2" charset="-122"/>
              </a:rPr>
              <a:t>attention</a:t>
            </a:r>
            <a:r>
              <a:rPr kumimoji="1" lang="zh-CN" altLang="en-US" sz="1400" b="1" dirty="0" smtClean="0">
                <a:latin typeface="宋体" panose="02010600030101010101" pitchFamily="2" charset="-122"/>
              </a:rPr>
              <a:t>：</a:t>
            </a:r>
            <a:r>
              <a:rPr lang="en-US" altLang="zh-CN" sz="1400" dirty="0"/>
              <a:t> 1. Anti-static;2. The torque of the electric batch is 3.0 + / 0.5Kgf/cm2;You can't touch the COF </a:t>
            </a:r>
            <a:r>
              <a:rPr kumimoji="1" lang="zh-CN" altLang="en-US" sz="1400" dirty="0" smtClean="0">
                <a:latin typeface="宋体" panose="02010600030101010101" pitchFamily="2" charset="-122"/>
              </a:rPr>
              <a:t>；</a:t>
            </a:r>
            <a:endParaRPr kumimoji="1" lang="en-US" altLang="zh-CN" sz="1400" dirty="0" smtClean="0">
              <a:latin typeface="宋体" panose="02010600030101010101" pitchFamily="2" charset="-122"/>
            </a:endParaRPr>
          </a:p>
          <a:p>
            <a:pPr lvl="0" eaLnBrk="0" hangingPunct="0">
              <a:spcBef>
                <a:spcPct val="20000"/>
              </a:spcBef>
              <a:buClr>
                <a:schemeClr val="accent1"/>
              </a:buClr>
              <a:buSzPct val="70000"/>
            </a:pPr>
            <a:endParaRPr kumimoji="1" lang="en-US" altLang="zh-CN" sz="1400" dirty="0" smtClean="0">
              <a:latin typeface="宋体" panose="02010600030101010101" pitchFamily="2" charset="-122"/>
            </a:endParaRPr>
          </a:p>
          <a:p>
            <a:pPr lvl="0" eaLnBrk="0" hangingPunct="0">
              <a:spcBef>
                <a:spcPct val="20000"/>
              </a:spcBef>
              <a:buClr>
                <a:schemeClr val="accent1"/>
              </a:buClr>
              <a:buSzPct val="70000"/>
            </a:pPr>
            <a:endParaRPr kumimoji="1" lang="en-US" altLang="zh-CN" sz="1400" dirty="0" smtClean="0">
              <a:latin typeface="宋体" panose="02010600030101010101" pitchFamily="2" charset="-122"/>
            </a:endParaRPr>
          </a:p>
        </p:txBody>
      </p:sp>
      <p:pic>
        <p:nvPicPr>
          <p:cNvPr id="25" name="图片 24" descr="IMG_4836.JPG"/>
          <p:cNvPicPr>
            <a:picLocks noChangeAspect="1"/>
          </p:cNvPicPr>
          <p:nvPr/>
        </p:nvPicPr>
        <p:blipFill>
          <a:blip r:embed="rId5" cstate="print"/>
          <a:srcRect l="44963" t="42650" r="44043" b="43777"/>
          <a:stretch>
            <a:fillRect/>
          </a:stretch>
        </p:blipFill>
        <p:spPr bwMode="auto">
          <a:xfrm>
            <a:off x="418381" y="1163655"/>
            <a:ext cx="717105" cy="728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874395" y="1702435"/>
            <a:ext cx="2245360" cy="2753360"/>
          </a:xfrm>
          <a:prstGeom prst="rect">
            <a:avLst/>
          </a:prstGeom>
        </p:spPr>
      </p:pic>
      <p:sp>
        <p:nvSpPr>
          <p:cNvPr id="46" name="Line 2683"/>
          <p:cNvSpPr>
            <a:spLocks noChangeShapeType="1"/>
          </p:cNvSpPr>
          <p:nvPr/>
        </p:nvSpPr>
        <p:spPr bwMode="auto">
          <a:xfrm flipH="1" flipV="1">
            <a:off x="924910" y="4118671"/>
            <a:ext cx="1013790" cy="46854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tailEnd type="triangle" w="med" len="med"/>
          </a:ln>
        </p:spPr>
      </p:sp>
      <p:sp>
        <p:nvSpPr>
          <p:cNvPr id="47" name="Line 2683"/>
          <p:cNvSpPr>
            <a:spLocks noChangeShapeType="1"/>
          </p:cNvSpPr>
          <p:nvPr/>
        </p:nvSpPr>
        <p:spPr bwMode="auto">
          <a:xfrm flipV="1">
            <a:off x="2043329" y="4061705"/>
            <a:ext cx="982699" cy="52550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tailEnd type="triangle" w="med" len="med"/>
          </a:ln>
        </p:spPr>
      </p:sp>
      <p:sp>
        <p:nvSpPr>
          <p:cNvPr id="49" name="矩形标注 48"/>
          <p:cNvSpPr/>
          <p:nvPr/>
        </p:nvSpPr>
        <p:spPr bwMode="auto">
          <a:xfrm>
            <a:off x="706120" y="3219450"/>
            <a:ext cx="1337310" cy="506730"/>
          </a:xfrm>
          <a:prstGeom prst="wedgeRectCallout">
            <a:avLst>
              <a:gd name="adj1" fmla="val -21035"/>
              <a:gd name="adj2" fmla="val 96741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</a:ln>
          <a:effectLst/>
        </p:spPr>
        <p:txBody>
          <a:bodyPr wrap="square" rtlCol="0" anchor="ctr">
            <a:noAutofit/>
          </a:bodyPr>
          <a:lstStyle/>
          <a:p>
            <a:pPr algn="ctr"/>
            <a:r>
              <a:rPr lang="en-US" altLang="zh-CN" sz="1200" dirty="0" smtClean="0">
                <a:latin typeface="+mj-ea"/>
                <a:ea typeface="+mj-ea"/>
              </a:rPr>
              <a:t>install(</a:t>
            </a:r>
            <a:r>
              <a:rPr lang="en-US" altLang="zh-CN" sz="1200" dirty="0" smtClean="0">
                <a:solidFill>
                  <a:srgbClr val="000000"/>
                </a:solidFill>
                <a:latin typeface="宋体" panose="02010600030101010101" pitchFamily="2" charset="-122"/>
              </a:rPr>
              <a:t>P/N </a:t>
            </a:r>
            <a:r>
              <a:rPr lang="en-US" altLang="zh-CN" sz="1200" dirty="0" smtClean="0">
                <a:latin typeface="+mj-ea"/>
                <a:ea typeface="+mj-ea"/>
              </a:rPr>
              <a:t>: </a:t>
            </a:r>
            <a:r>
              <a:rPr lang="en-US" altLang="zh-CN" sz="1200" dirty="0">
                <a:latin typeface="+mj-ea"/>
                <a:ea typeface="+mj-ea"/>
              </a:rPr>
              <a:t>AW0041848)</a:t>
            </a:r>
            <a:endParaRPr lang="zh-CN" altLang="en-US" sz="1200" dirty="0">
              <a:latin typeface="+mj-ea"/>
              <a:ea typeface="+mj-ea"/>
            </a:endParaRPr>
          </a:p>
        </p:txBody>
      </p:sp>
      <p:sp>
        <p:nvSpPr>
          <p:cNvPr id="55" name="Oval 2687"/>
          <p:cNvSpPr>
            <a:spLocks noChangeArrowheads="1"/>
          </p:cNvSpPr>
          <p:nvPr/>
        </p:nvSpPr>
        <p:spPr bwMode="auto">
          <a:xfrm>
            <a:off x="2847320" y="4156811"/>
            <a:ext cx="318886" cy="335296"/>
          </a:xfrm>
          <a:prstGeom prst="ellipse">
            <a:avLst/>
          </a:prstGeom>
          <a:solidFill>
            <a:srgbClr val="FFFFFF"/>
          </a:solidFill>
          <a:ln w="28575" cmpd="sng">
            <a:solidFill>
              <a:srgbClr val="FF0000"/>
            </a:solidFill>
            <a:round/>
          </a:ln>
        </p:spPr>
        <p:txBody>
          <a:bodyPr wrap="square" lIns="27432" tIns="22860" rIns="27432" bIns="22860" anchor="ctr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rtl="0">
              <a:defRPr sz="1000"/>
            </a:pPr>
            <a:r>
              <a:rPr lang="en-US" altLang="zh-CN" sz="1000" dirty="0">
                <a:solidFill>
                  <a:srgbClr val="000000"/>
                </a:solidFill>
                <a:latin typeface="Times New Roman" panose="02020603050405020304"/>
                <a:cs typeface="Times New Roman" panose="02020603050405020304"/>
              </a:rPr>
              <a:t>2</a:t>
            </a:r>
            <a:endParaRPr lang="en-US" altLang="zh-CN" sz="1000" b="0" i="0" u="none" strike="noStrike" baseline="0" dirty="0">
              <a:solidFill>
                <a:srgbClr val="000000"/>
              </a:solidFill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56" name="Oval 2687"/>
          <p:cNvSpPr>
            <a:spLocks noChangeArrowheads="1"/>
          </p:cNvSpPr>
          <p:nvPr/>
        </p:nvSpPr>
        <p:spPr bwMode="auto">
          <a:xfrm>
            <a:off x="816682" y="4228676"/>
            <a:ext cx="318886" cy="335296"/>
          </a:xfrm>
          <a:prstGeom prst="ellipse">
            <a:avLst/>
          </a:prstGeom>
          <a:solidFill>
            <a:srgbClr val="FFFFFF"/>
          </a:solidFill>
          <a:ln w="28575" cmpd="sng">
            <a:solidFill>
              <a:srgbClr val="FF0000"/>
            </a:solidFill>
            <a:round/>
          </a:ln>
        </p:spPr>
        <p:txBody>
          <a:bodyPr wrap="square" lIns="27432" tIns="22860" rIns="27432" bIns="22860" anchor="ctr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rtl="0">
              <a:defRPr sz="1000"/>
            </a:pPr>
            <a:r>
              <a:rPr lang="en-US" altLang="zh-CN" sz="1000" dirty="0" smtClean="0">
                <a:solidFill>
                  <a:srgbClr val="000000"/>
                </a:solidFill>
                <a:latin typeface="Times New Roman" panose="02020603050405020304"/>
                <a:cs typeface="Times New Roman" panose="02020603050405020304"/>
              </a:rPr>
              <a:t>3</a:t>
            </a:r>
            <a:endParaRPr lang="en-US" altLang="zh-CN" sz="1000" b="0" i="0" u="none" strike="noStrike" baseline="0" dirty="0">
              <a:solidFill>
                <a:srgbClr val="000000"/>
              </a:solidFill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2" name="Line 2683"/>
          <p:cNvSpPr>
            <a:spLocks noChangeShapeType="1"/>
          </p:cNvSpPr>
          <p:nvPr/>
        </p:nvSpPr>
        <p:spPr bwMode="auto">
          <a:xfrm flipH="1" flipV="1">
            <a:off x="3165475" y="2209165"/>
            <a:ext cx="314960" cy="66421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tailEnd type="triangle" w="med" len="med"/>
          </a:ln>
        </p:spPr>
      </p:sp>
      <p:sp>
        <p:nvSpPr>
          <p:cNvPr id="4" name="Line 2683"/>
          <p:cNvSpPr>
            <a:spLocks noChangeShapeType="1"/>
          </p:cNvSpPr>
          <p:nvPr/>
        </p:nvSpPr>
        <p:spPr bwMode="auto">
          <a:xfrm flipH="1">
            <a:off x="3305175" y="2873375"/>
            <a:ext cx="175260" cy="85280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tailEnd type="triangle" w="med" len="med"/>
          </a:ln>
        </p:spPr>
      </p:sp>
      <p:sp>
        <p:nvSpPr>
          <p:cNvPr id="5" name="Rectangle 3313"/>
          <p:cNvSpPr>
            <a:spLocks noChangeArrowheads="1"/>
          </p:cNvSpPr>
          <p:nvPr/>
        </p:nvSpPr>
        <p:spPr bwMode="auto">
          <a:xfrm rot="16200000">
            <a:off x="3792131" y="2269447"/>
            <a:ext cx="514911" cy="1138512"/>
          </a:xfrm>
          <a:prstGeom prst="rect">
            <a:avLst/>
          </a:prstGeom>
          <a:solidFill>
            <a:srgbClr val="FFFFFF"/>
          </a:solidFill>
          <a:ln w="3175" cmpd="sng">
            <a:solidFill>
              <a:srgbClr val="000000"/>
            </a:solidFill>
            <a:miter lim="800000"/>
          </a:ln>
        </p:spPr>
        <p:txBody>
          <a:bodyPr wrap="square" lIns="27432" tIns="18288" rIns="27432" bIns="18288" anchor="ctr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>
              <a:defRPr sz="1000"/>
            </a:pPr>
            <a:r>
              <a:rPr lang="zh-CN" altLang="en-US" sz="1200" b="0" i="0" u="none" strike="noStrike" baseline="0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en-US" altLang="zh-CN" sz="1200" b="0" i="0" u="none" strike="noStrike" baseline="0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lock 2</a:t>
            </a:r>
            <a:r>
              <a:rPr lang="zh-CN" altLang="en-US" sz="12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en-US" altLang="zh-CN" sz="1200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pcs </a:t>
            </a:r>
            <a:r>
              <a:rPr lang="en-US" altLang="zh-CN" sz="1200" b="0" i="0" u="none" strike="noStrike" baseline="0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PWM3*4</a:t>
            </a:r>
            <a:r>
              <a:rPr lang="zh-CN" altLang="en-US" sz="12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en-US" altLang="zh-CN" sz="1200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white screw </a:t>
            </a:r>
            <a:endParaRPr lang="zh-CN" altLang="en-US" sz="1200" b="0" i="0" u="none" strike="noStrike" baseline="0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6" name="矩形标注 5"/>
          <p:cNvSpPr/>
          <p:nvPr/>
        </p:nvSpPr>
        <p:spPr bwMode="auto">
          <a:xfrm>
            <a:off x="1402715" y="2366645"/>
            <a:ext cx="1337310" cy="506730"/>
          </a:xfrm>
          <a:prstGeom prst="wedgeRectCallout">
            <a:avLst>
              <a:gd name="adj1" fmla="val 76638"/>
              <a:gd name="adj2" fmla="val 17669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</a:ln>
          <a:effectLst/>
        </p:spPr>
        <p:txBody>
          <a:bodyPr wrap="square" rtlCol="0" anchor="ctr">
            <a:noAutofit/>
          </a:bodyPr>
          <a:lstStyle/>
          <a:p>
            <a:pPr algn="ctr"/>
            <a:r>
              <a:rPr lang="en-US" altLang="zh-CN" sz="1200" dirty="0" smtClean="0">
                <a:latin typeface="+mj-ea"/>
                <a:ea typeface="+mj-ea"/>
              </a:rPr>
              <a:t>Instal</a:t>
            </a:r>
            <a:r>
              <a:rPr lang="en-US" altLang="zh-CN" sz="1200" dirty="0" smtClean="0">
                <a:latin typeface="+mj-ea"/>
                <a:ea typeface="+mj-ea"/>
              </a:rPr>
              <a:t>l side terminal board</a:t>
            </a:r>
            <a:r>
              <a:rPr lang="en-US" altLang="zh-CN" sz="1200" dirty="0" smtClean="0">
                <a:latin typeface="+mj-ea"/>
                <a:ea typeface="+mj-ea"/>
              </a:rPr>
              <a:t>(</a:t>
            </a:r>
            <a:r>
              <a:rPr lang="en-US" altLang="zh-CN" sz="1200" dirty="0" smtClean="0">
                <a:solidFill>
                  <a:srgbClr val="000000"/>
                </a:solidFill>
                <a:latin typeface="宋体" panose="02010600030101010101" pitchFamily="2" charset="-122"/>
              </a:rPr>
              <a:t>P/N </a:t>
            </a:r>
            <a:r>
              <a:rPr lang="en-US" altLang="zh-CN" sz="1200" dirty="0" smtClean="0">
                <a:latin typeface="+mj-ea"/>
                <a:ea typeface="+mj-ea"/>
              </a:rPr>
              <a:t>: </a:t>
            </a:r>
            <a:r>
              <a:rPr lang="en-US" altLang="zh-CN" sz="1200" dirty="0">
                <a:latin typeface="+mj-ea"/>
                <a:ea typeface="+mj-ea"/>
              </a:rPr>
              <a:t>AW0041847)</a:t>
            </a:r>
            <a:endParaRPr lang="zh-CN" altLang="en-US" sz="1200" dirty="0">
              <a:latin typeface="+mj-ea"/>
              <a:ea typeface="+mj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5285" y="1233170"/>
            <a:ext cx="4285615" cy="3771265"/>
          </a:xfrm>
          <a:prstGeom prst="rect">
            <a:avLst/>
          </a:prstGeom>
        </p:spPr>
      </p:pic>
      <p:sp>
        <p:nvSpPr>
          <p:cNvPr id="27" name="Text Box 3"/>
          <p:cNvSpPr txBox="1">
            <a:spLocks noChangeArrowheads="1"/>
          </p:cNvSpPr>
          <p:nvPr/>
        </p:nvSpPr>
        <p:spPr bwMode="auto">
          <a:xfrm>
            <a:off x="3363091" y="336550"/>
            <a:ext cx="2744788" cy="337185"/>
          </a:xfrm>
          <a:prstGeom prst="rect">
            <a:avLst/>
          </a:prstGeom>
          <a:noFill/>
          <a:ln w="9525" cap="flat" cmpd="sng">
            <a:noFill/>
            <a:bevel/>
          </a:ln>
          <a:effectLst/>
        </p:spPr>
        <p:txBody>
          <a:bodyPr wrap="square">
            <a:spAutoFit/>
          </a:bodyPr>
          <a:lstStyle/>
          <a:p>
            <a:pPr lvl="0" eaLnBrk="0" hangingPunct="0">
              <a:spcBef>
                <a:spcPct val="20000"/>
              </a:spcBef>
              <a:buClr>
                <a:schemeClr val="accent1"/>
              </a:buClr>
              <a:buSzPct val="70000"/>
            </a:pPr>
            <a:r>
              <a:rPr lang="en-US" altLang="zh-CN" sz="16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3E3EBC"/>
                </a:solidFill>
                <a:latin typeface="+mj-ea"/>
              </a:rPr>
              <a:t>11.Insert cable</a:t>
            </a:r>
            <a:endParaRPr kumimoji="1" lang="zh-CN" altLang="en-US" sz="1600" dirty="0" smtClean="0">
              <a:latin typeface="宋体" panose="02010600030101010101" pitchFamily="2" charset="-122"/>
            </a:endParaRPr>
          </a:p>
        </p:txBody>
      </p:sp>
      <p:sp>
        <p:nvSpPr>
          <p:cNvPr id="36" name="Text Box 3"/>
          <p:cNvSpPr txBox="1">
            <a:spLocks noChangeArrowheads="1"/>
          </p:cNvSpPr>
          <p:nvPr/>
        </p:nvSpPr>
        <p:spPr bwMode="auto">
          <a:xfrm>
            <a:off x="107315" y="835223"/>
            <a:ext cx="9036685" cy="307777"/>
          </a:xfrm>
          <a:prstGeom prst="rect">
            <a:avLst/>
          </a:prstGeom>
          <a:noFill/>
          <a:ln w="9525" cap="flat" cmpd="sng">
            <a:noFill/>
            <a:bevel/>
          </a:ln>
          <a:effectLst/>
        </p:spPr>
        <p:txBody>
          <a:bodyPr wrap="square">
            <a:spAutoFit/>
          </a:bodyPr>
          <a:lstStyle/>
          <a:p>
            <a:pPr lvl="0" eaLnBrk="0" hangingPunct="0">
              <a:spcBef>
                <a:spcPct val="20000"/>
              </a:spcBef>
              <a:buClr>
                <a:schemeClr val="accent1"/>
              </a:buClr>
              <a:buSzPct val="70000"/>
            </a:pPr>
            <a:r>
              <a:rPr kumimoji="1" lang="en-US" altLang="zh-CN" sz="1400" b="1" dirty="0" smtClean="0">
                <a:latin typeface="宋体" panose="02010600030101010101" pitchFamily="2" charset="-122"/>
              </a:rPr>
              <a:t>Attention </a:t>
            </a:r>
            <a:r>
              <a:rPr kumimoji="1" lang="zh-CN" altLang="en-US" sz="1400" b="1" dirty="0" smtClean="0">
                <a:latin typeface="宋体" panose="02010600030101010101" pitchFamily="2" charset="-122"/>
              </a:rPr>
              <a:t>：</a:t>
            </a:r>
            <a:r>
              <a:rPr lang="en-US" altLang="zh-CN" sz="1400" dirty="0"/>
              <a:t>1. Anti-static;2. All wires shall be inserted in </a:t>
            </a:r>
            <a:r>
              <a:rPr lang="en-US" altLang="zh-CN" sz="1400" dirty="0" err="1"/>
              <a:t>place;You</a:t>
            </a:r>
            <a:r>
              <a:rPr lang="en-US" altLang="zh-CN" sz="1400" dirty="0"/>
              <a:t> can't touch the COF.</a:t>
            </a:r>
            <a:endParaRPr kumimoji="1" lang="en-US" altLang="zh-CN" sz="1400" dirty="0" smtClean="0">
              <a:latin typeface="宋体" panose="02010600030101010101" pitchFamily="2" charset="-122"/>
            </a:endParaRPr>
          </a:p>
        </p:txBody>
      </p:sp>
      <p:sp>
        <p:nvSpPr>
          <p:cNvPr id="26" name="AutoShape 17896"/>
          <p:cNvSpPr>
            <a:spLocks noChangeArrowheads="1"/>
          </p:cNvSpPr>
          <p:nvPr/>
        </p:nvSpPr>
        <p:spPr bwMode="auto">
          <a:xfrm>
            <a:off x="3750702" y="3609838"/>
            <a:ext cx="649847" cy="552587"/>
          </a:xfrm>
          <a:prstGeom prst="wedgeRectCallout">
            <a:avLst>
              <a:gd name="adj1" fmla="val -25209"/>
              <a:gd name="adj2" fmla="val -121597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</a:ln>
        </p:spPr>
        <p:txBody>
          <a:bodyPr wrap="square" lIns="27432" tIns="18288" rIns="0" bIns="0" anchor="ctr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rtl="1">
              <a:lnSpc>
                <a:spcPts val="1400"/>
              </a:lnSpc>
              <a:defRPr sz="1000"/>
            </a:pPr>
            <a:r>
              <a:rPr lang="en-US" altLang="zh-CN" sz="1200" b="0" i="0" strike="noStrike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Insert panel cable</a:t>
            </a:r>
            <a:endParaRPr lang="zh-CN" altLang="en-US" sz="1200" b="0" i="0" strike="noStrike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2" name="AutoShape 17896"/>
          <p:cNvSpPr>
            <a:spLocks noChangeArrowheads="1"/>
          </p:cNvSpPr>
          <p:nvPr/>
        </p:nvSpPr>
        <p:spPr bwMode="auto">
          <a:xfrm>
            <a:off x="4031818" y="1233407"/>
            <a:ext cx="683971" cy="519130"/>
          </a:xfrm>
          <a:prstGeom prst="wedgeRectCallout">
            <a:avLst>
              <a:gd name="adj1" fmla="val 19337"/>
              <a:gd name="adj2" fmla="val 76230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</a:ln>
        </p:spPr>
        <p:txBody>
          <a:bodyPr wrap="square" lIns="27432" tIns="18288" rIns="0" bIns="0" anchor="ctr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200" dirty="0"/>
              <a:t>Insert the extension cord of the lamp</a:t>
            </a:r>
          </a:p>
        </p:txBody>
      </p:sp>
      <p:sp>
        <p:nvSpPr>
          <p:cNvPr id="14" name="AutoShape 17896"/>
          <p:cNvSpPr>
            <a:spLocks noChangeArrowheads="1"/>
          </p:cNvSpPr>
          <p:nvPr/>
        </p:nvSpPr>
        <p:spPr bwMode="auto">
          <a:xfrm>
            <a:off x="1451431" y="3206520"/>
            <a:ext cx="799068" cy="403079"/>
          </a:xfrm>
          <a:prstGeom prst="wedgeRectCallout">
            <a:avLst>
              <a:gd name="adj1" fmla="val 25822"/>
              <a:gd name="adj2" fmla="val 108093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</a:ln>
        </p:spPr>
        <p:txBody>
          <a:bodyPr wrap="square" lIns="27432" tIns="18288" rIns="0" bIns="0" anchor="ctr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rtl="1">
              <a:lnSpc>
                <a:spcPts val="1400"/>
              </a:lnSpc>
              <a:defRPr sz="1000"/>
            </a:pPr>
            <a:r>
              <a:rPr lang="en-US" altLang="zh-CN" sz="1200" b="0" i="0" strike="noStrike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Insert power cable</a:t>
            </a:r>
            <a:endParaRPr lang="zh-CN" altLang="en-US" sz="1200" b="0" i="0" strike="noStrike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3" name="AutoShape 17896"/>
          <p:cNvSpPr>
            <a:spLocks noChangeArrowheads="1"/>
          </p:cNvSpPr>
          <p:nvPr/>
        </p:nvSpPr>
        <p:spPr bwMode="auto">
          <a:xfrm>
            <a:off x="955615" y="4162454"/>
            <a:ext cx="965200" cy="519130"/>
          </a:xfrm>
          <a:prstGeom prst="wedgeRectCallout">
            <a:avLst>
              <a:gd name="adj1" fmla="val 79348"/>
              <a:gd name="adj2" fmla="val 25955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</a:ln>
        </p:spPr>
        <p:txBody>
          <a:bodyPr wrap="square" lIns="27432" tIns="18288" rIns="0" bIns="0" anchor="ctr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200" dirty="0"/>
              <a:t>Insert key board wire + </a:t>
            </a:r>
            <a:r>
              <a:rPr lang="en-US" altLang="zh-CN" sz="1200" dirty="0" smtClean="0"/>
              <a:t>IR board </a:t>
            </a:r>
            <a:r>
              <a:rPr lang="en-US" altLang="zh-CN" sz="1200" dirty="0"/>
              <a:t>wire</a:t>
            </a:r>
          </a:p>
        </p:txBody>
      </p:sp>
      <p:sp>
        <p:nvSpPr>
          <p:cNvPr id="17" name="矩形标注 16"/>
          <p:cNvSpPr/>
          <p:nvPr/>
        </p:nvSpPr>
        <p:spPr bwMode="auto">
          <a:xfrm>
            <a:off x="2226310" y="1472565"/>
            <a:ext cx="1040765" cy="599440"/>
          </a:xfrm>
          <a:prstGeom prst="wedgeRectCallout">
            <a:avLst>
              <a:gd name="adj1" fmla="val -86851"/>
              <a:gd name="adj2" fmla="val 15572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</a:ln>
          <a:effectLst/>
        </p:spPr>
        <p:txBody>
          <a:bodyPr wrap="square" rtlCol="0" anchor="ctr">
            <a:noAutofit/>
          </a:bodyPr>
          <a:lstStyle/>
          <a:p>
            <a:pPr algn="ctr"/>
            <a:r>
              <a:rPr lang="en-US" altLang="zh-CN" sz="1200" dirty="0" smtClean="0">
                <a:latin typeface="+mj-ea"/>
                <a:ea typeface="+mj-ea"/>
              </a:rPr>
              <a:t>Power cable</a:t>
            </a:r>
            <a:r>
              <a:rPr lang="zh-CN" altLang="en-US" sz="1200" dirty="0" smtClean="0">
                <a:latin typeface="+mj-ea"/>
                <a:ea typeface="+mj-ea"/>
              </a:rPr>
              <a:t>     </a:t>
            </a:r>
            <a:r>
              <a:rPr lang="en-US" altLang="zh-CN" sz="1200" dirty="0">
                <a:solidFill>
                  <a:srgbClr val="000000"/>
                </a:solidFill>
                <a:latin typeface="宋体" panose="02010600030101010101" pitchFamily="2" charset="-122"/>
              </a:rPr>
              <a:t>P/N </a:t>
            </a:r>
            <a:r>
              <a:rPr lang="en-US" altLang="zh-CN" sz="1200" dirty="0" smtClean="0">
                <a:latin typeface="+mj-ea"/>
                <a:ea typeface="+mj-ea"/>
              </a:rPr>
              <a:t>: </a:t>
            </a:r>
            <a:r>
              <a:rPr lang="zh-CN" altLang="en-US" sz="1200" dirty="0" smtClean="0">
                <a:latin typeface="+mj-ea"/>
                <a:ea typeface="+mj-ea"/>
              </a:rPr>
              <a:t>（</a:t>
            </a:r>
            <a:r>
              <a:rPr lang="en-US" altLang="zh-CN" sz="1200" dirty="0" smtClean="0">
                <a:latin typeface="+mj-ea"/>
                <a:ea typeface="+mj-ea"/>
              </a:rPr>
              <a:t>AE0041892)</a:t>
            </a:r>
            <a:endParaRPr lang="zh-CN" altLang="en-US" sz="1200" dirty="0">
              <a:latin typeface="+mj-ea"/>
              <a:ea typeface="+mj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95" y="1413510"/>
            <a:ext cx="1717675" cy="65849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4400550" y="1908810"/>
            <a:ext cx="201295" cy="163195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920875" y="3803015"/>
            <a:ext cx="329565" cy="359410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098040" y="4277995"/>
            <a:ext cx="675005" cy="266065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8" name="矩形 7"/>
          <p:cNvSpPr/>
          <p:nvPr/>
        </p:nvSpPr>
        <p:spPr>
          <a:xfrm rot="19200000">
            <a:off x="3613785" y="3171825"/>
            <a:ext cx="675005" cy="266065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19" name="图片 18" descr="IMG_0162.JPG"/>
          <p:cNvPicPr>
            <a:picLocks noChangeAspect="1"/>
          </p:cNvPicPr>
          <p:nvPr/>
        </p:nvPicPr>
        <p:blipFill>
          <a:blip r:embed="rId5" cstate="print"/>
          <a:srcRect l="19308" t="7899" r="10479" b="22181"/>
          <a:stretch>
            <a:fillRect/>
          </a:stretch>
        </p:blipFill>
        <p:spPr>
          <a:xfrm>
            <a:off x="6108330" y="1650161"/>
            <a:ext cx="1897908" cy="1260000"/>
          </a:xfrm>
          <a:prstGeom prst="rect">
            <a:avLst/>
          </a:prstGeom>
        </p:spPr>
      </p:pic>
      <p:sp>
        <p:nvSpPr>
          <p:cNvPr id="35" name="AutoShape 17896"/>
          <p:cNvSpPr>
            <a:spLocks noChangeArrowheads="1"/>
          </p:cNvSpPr>
          <p:nvPr/>
        </p:nvSpPr>
        <p:spPr bwMode="auto">
          <a:xfrm>
            <a:off x="6210300" y="2799080"/>
            <a:ext cx="1112520" cy="638810"/>
          </a:xfrm>
          <a:prstGeom prst="wedgeRectCallout">
            <a:avLst>
              <a:gd name="adj1" fmla="val -21746"/>
              <a:gd name="adj2" fmla="val -87972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</a:ln>
        </p:spPr>
        <p:txBody>
          <a:bodyPr wrap="square" lIns="27432" tIns="18288" rIns="0" bIns="0" anchor="ctr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rtl="1">
              <a:lnSpc>
                <a:spcPts val="1400"/>
              </a:lnSpc>
              <a:defRPr sz="1000"/>
            </a:pPr>
            <a:r>
              <a:rPr lang="en-US" altLang="zh-CN" sz="1000" dirty="0"/>
              <a:t>The white dots on the screen end align with the "triangle" symbol of the motherboard</a:t>
            </a:r>
            <a:endParaRPr lang="zh-CN" altLang="en-US" sz="1200" b="0" i="0" strike="noStrike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cxnSp>
        <p:nvCxnSpPr>
          <p:cNvPr id="9" name="直接箭头连接符 8"/>
          <p:cNvCxnSpPr>
            <a:endCxn id="8" idx="3"/>
          </p:cNvCxnSpPr>
          <p:nvPr/>
        </p:nvCxnSpPr>
        <p:spPr>
          <a:xfrm flipH="1">
            <a:off x="4210050" y="2320290"/>
            <a:ext cx="2180590" cy="767715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3433604" y="336550"/>
            <a:ext cx="2744788" cy="337185"/>
          </a:xfrm>
          <a:prstGeom prst="rect">
            <a:avLst/>
          </a:prstGeom>
          <a:noFill/>
          <a:ln w="9525" cap="flat" cmpd="sng">
            <a:noFill/>
            <a:bevel/>
          </a:ln>
          <a:effectLst/>
        </p:spPr>
        <p:txBody>
          <a:bodyPr wrap="square">
            <a:spAutoFit/>
          </a:bodyPr>
          <a:lstStyle/>
          <a:p>
            <a:pPr lvl="0" eaLnBrk="0" hangingPunct="0">
              <a:spcBef>
                <a:spcPct val="20000"/>
              </a:spcBef>
              <a:buClr>
                <a:schemeClr val="accent1"/>
              </a:buClr>
              <a:buSzPct val="70000"/>
            </a:pPr>
            <a:r>
              <a:rPr lang="en-US" altLang="zh-CN" sz="16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3E3EBC"/>
                </a:solidFill>
                <a:latin typeface="+mj-ea"/>
              </a:rPr>
              <a:t>12.Arrange cable</a:t>
            </a:r>
            <a:endParaRPr kumimoji="1" lang="zh-CN" altLang="en-US" sz="1600" dirty="0" smtClean="0">
              <a:latin typeface="宋体" panose="02010600030101010101" pitchFamily="2" charset="-122"/>
            </a:endParaRP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107315" y="835223"/>
            <a:ext cx="9353556" cy="824841"/>
          </a:xfrm>
          <a:prstGeom prst="rect">
            <a:avLst/>
          </a:prstGeom>
          <a:noFill/>
          <a:ln w="9525" cap="flat" cmpd="sng">
            <a:noFill/>
            <a:bevel/>
          </a:ln>
          <a:effectLst/>
        </p:spPr>
        <p:txBody>
          <a:bodyPr wrap="square">
            <a:spAutoFit/>
          </a:bodyPr>
          <a:lstStyle/>
          <a:p>
            <a:pPr lvl="0" eaLnBrk="0" hangingPunct="0">
              <a:spcBef>
                <a:spcPct val="20000"/>
              </a:spcBef>
              <a:buClr>
                <a:schemeClr val="accent1"/>
              </a:buClr>
              <a:buSzPct val="70000"/>
            </a:pPr>
            <a:r>
              <a:rPr kumimoji="1" lang="en-US" altLang="zh-CN" sz="1400" b="1" dirty="0" smtClean="0">
                <a:latin typeface="宋体" panose="02010600030101010101" pitchFamily="2" charset="-122"/>
              </a:rPr>
              <a:t>Attention </a:t>
            </a:r>
            <a:r>
              <a:rPr kumimoji="1" lang="zh-CN" altLang="en-US" sz="1400" b="1" dirty="0" smtClean="0">
                <a:latin typeface="宋体" panose="02010600030101010101" pitchFamily="2" charset="-122"/>
              </a:rPr>
              <a:t>：</a:t>
            </a:r>
            <a:r>
              <a:rPr lang="en-US" altLang="zh-CN" sz="1400" dirty="0"/>
              <a:t>1. Anti-static;2. Wire rod avoids the high pressure </a:t>
            </a:r>
            <a:r>
              <a:rPr lang="en-US" altLang="zh-CN" sz="1400" dirty="0" smtClean="0"/>
              <a:t>part;3. </a:t>
            </a:r>
            <a:r>
              <a:rPr lang="en-US" altLang="zh-CN" sz="1400" dirty="0"/>
              <a:t>can't touch the COF.</a:t>
            </a:r>
            <a:endParaRPr lang="en-US" altLang="zh-CN" sz="1400" dirty="0" smtClean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eaLnBrk="0" hangingPunct="0">
              <a:spcBef>
                <a:spcPct val="20000"/>
              </a:spcBef>
              <a:buClr>
                <a:schemeClr val="accent1"/>
              </a:buClr>
              <a:buSzPct val="70000"/>
            </a:pPr>
            <a:endParaRPr kumimoji="1" lang="zh-CN" altLang="en-US" sz="1400" dirty="0" smtClean="0">
              <a:latin typeface="宋体" panose="02010600030101010101" pitchFamily="2" charset="-122"/>
            </a:endParaRPr>
          </a:p>
          <a:p>
            <a:pPr lvl="0" eaLnBrk="0" hangingPunct="0">
              <a:spcBef>
                <a:spcPct val="20000"/>
              </a:spcBef>
              <a:buClr>
                <a:schemeClr val="accent1"/>
              </a:buClr>
              <a:buSzPct val="70000"/>
            </a:pPr>
            <a:endParaRPr kumimoji="1" lang="en-US" altLang="zh-CN" sz="1400" dirty="0" smtClean="0">
              <a:latin typeface="宋体" panose="02010600030101010101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9805" y="1142365"/>
            <a:ext cx="6578600" cy="3895725"/>
          </a:xfrm>
          <a:prstGeom prst="rect">
            <a:avLst/>
          </a:prstGeom>
        </p:spPr>
      </p:pic>
      <p:sp>
        <p:nvSpPr>
          <p:cNvPr id="9" name="Rectangle 6011"/>
          <p:cNvSpPr>
            <a:spLocks noChangeArrowheads="1"/>
          </p:cNvSpPr>
          <p:nvPr/>
        </p:nvSpPr>
        <p:spPr bwMode="auto">
          <a:xfrm>
            <a:off x="2998470" y="4526280"/>
            <a:ext cx="146050" cy="268605"/>
          </a:xfrm>
          <a:prstGeom prst="rect">
            <a:avLst/>
          </a:prstGeom>
          <a:solidFill>
            <a:srgbClr val="FFFFFF">
              <a:alpha val="0"/>
            </a:srgbClr>
          </a:solidFill>
          <a:ln w="28575">
            <a:solidFill>
              <a:srgbClr val="FF0000"/>
            </a:solidFill>
            <a:miter lim="800000"/>
          </a:ln>
        </p:spPr>
      </p:sp>
      <p:sp>
        <p:nvSpPr>
          <p:cNvPr id="3" name="Rectangle 6011"/>
          <p:cNvSpPr>
            <a:spLocks noChangeArrowheads="1"/>
          </p:cNvSpPr>
          <p:nvPr/>
        </p:nvSpPr>
        <p:spPr bwMode="auto">
          <a:xfrm>
            <a:off x="4323715" y="4526280"/>
            <a:ext cx="146050" cy="268605"/>
          </a:xfrm>
          <a:prstGeom prst="rect">
            <a:avLst/>
          </a:prstGeom>
          <a:solidFill>
            <a:srgbClr val="FFFFFF">
              <a:alpha val="0"/>
            </a:srgbClr>
          </a:solidFill>
          <a:ln w="28575">
            <a:solidFill>
              <a:srgbClr val="FF0000"/>
            </a:solidFill>
            <a:miter lim="800000"/>
          </a:ln>
        </p:spPr>
      </p:sp>
      <p:sp>
        <p:nvSpPr>
          <p:cNvPr id="4" name="Rectangle 6011"/>
          <p:cNvSpPr>
            <a:spLocks noChangeArrowheads="1"/>
          </p:cNvSpPr>
          <p:nvPr/>
        </p:nvSpPr>
        <p:spPr bwMode="auto">
          <a:xfrm>
            <a:off x="6178550" y="4526280"/>
            <a:ext cx="146050" cy="268605"/>
          </a:xfrm>
          <a:prstGeom prst="rect">
            <a:avLst/>
          </a:prstGeom>
          <a:solidFill>
            <a:srgbClr val="FFFFFF">
              <a:alpha val="0"/>
            </a:srgbClr>
          </a:solidFill>
          <a:ln w="28575">
            <a:solidFill>
              <a:srgbClr val="FF0000"/>
            </a:solidFill>
            <a:miter lim="800000"/>
          </a:ln>
        </p:spPr>
      </p:sp>
      <p:sp>
        <p:nvSpPr>
          <p:cNvPr id="5" name="Rectangle 6011"/>
          <p:cNvSpPr>
            <a:spLocks noChangeArrowheads="1"/>
          </p:cNvSpPr>
          <p:nvPr/>
        </p:nvSpPr>
        <p:spPr bwMode="auto">
          <a:xfrm>
            <a:off x="8047990" y="4526280"/>
            <a:ext cx="146050" cy="268605"/>
          </a:xfrm>
          <a:prstGeom prst="rect">
            <a:avLst/>
          </a:prstGeom>
          <a:solidFill>
            <a:srgbClr val="FFFFFF">
              <a:alpha val="0"/>
            </a:srgbClr>
          </a:solidFill>
          <a:ln w="28575">
            <a:solidFill>
              <a:srgbClr val="FF0000"/>
            </a:solidFill>
            <a:miter lim="800000"/>
          </a:ln>
        </p:spPr>
      </p:sp>
      <p:sp>
        <p:nvSpPr>
          <p:cNvPr id="6" name="Rectangle 6011"/>
          <p:cNvSpPr>
            <a:spLocks noChangeArrowheads="1"/>
          </p:cNvSpPr>
          <p:nvPr/>
        </p:nvSpPr>
        <p:spPr bwMode="auto">
          <a:xfrm>
            <a:off x="6806565" y="2437130"/>
            <a:ext cx="146050" cy="268605"/>
          </a:xfrm>
          <a:prstGeom prst="rect">
            <a:avLst/>
          </a:prstGeom>
          <a:solidFill>
            <a:srgbClr val="FFFFFF">
              <a:alpha val="0"/>
            </a:srgbClr>
          </a:solidFill>
          <a:ln w="28575">
            <a:solidFill>
              <a:srgbClr val="FF0000"/>
            </a:solidFill>
            <a:miter lim="800000"/>
          </a:ln>
        </p:spPr>
      </p:sp>
      <p:sp>
        <p:nvSpPr>
          <p:cNvPr id="7" name="Rectangle 6011"/>
          <p:cNvSpPr>
            <a:spLocks noChangeArrowheads="1"/>
          </p:cNvSpPr>
          <p:nvPr/>
        </p:nvSpPr>
        <p:spPr bwMode="auto">
          <a:xfrm>
            <a:off x="4359910" y="3834130"/>
            <a:ext cx="313055" cy="125095"/>
          </a:xfrm>
          <a:prstGeom prst="rect">
            <a:avLst/>
          </a:prstGeom>
          <a:solidFill>
            <a:srgbClr val="FFFFFF">
              <a:alpha val="0"/>
            </a:srgbClr>
          </a:solidFill>
          <a:ln w="28575">
            <a:solidFill>
              <a:srgbClr val="FF0000"/>
            </a:solidFill>
            <a:miter lim="800000"/>
          </a:ln>
        </p:spPr>
      </p:sp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6940" y="1952133"/>
            <a:ext cx="933235" cy="755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AutoShape 17896"/>
          <p:cNvSpPr>
            <a:spLocks noChangeArrowheads="1"/>
          </p:cNvSpPr>
          <p:nvPr/>
        </p:nvSpPr>
        <p:spPr bwMode="auto">
          <a:xfrm>
            <a:off x="306705" y="2908935"/>
            <a:ext cx="1539875" cy="526415"/>
          </a:xfrm>
          <a:prstGeom prst="wedgeRectCallout">
            <a:avLst>
              <a:gd name="adj1" fmla="val -25623"/>
              <a:gd name="adj2" fmla="val -107471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</a:ln>
        </p:spPr>
        <p:txBody>
          <a:bodyPr wrap="square" lIns="27432" tIns="18288" rIns="0" bIns="0" anchor="ctr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rtl="1">
              <a:lnSpc>
                <a:spcPts val="1400"/>
              </a:lnSpc>
              <a:defRPr sz="1000"/>
            </a:pPr>
            <a:r>
              <a:rPr lang="en-US" altLang="zh-CN" sz="1200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40MM</a:t>
            </a:r>
            <a:r>
              <a:rPr lang="en-US" altLang="zh-CN" sz="1000" dirty="0"/>
              <a:t> Acetate tape</a:t>
            </a:r>
            <a:r>
              <a:rPr lang="en-US" altLang="zh-CN" sz="1200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(</a:t>
            </a:r>
            <a:r>
              <a:rPr lang="en-US" altLang="zh-CN" sz="1200" dirty="0" smtClean="0">
                <a:solidFill>
                  <a:srgbClr val="000000"/>
                </a:solidFill>
                <a:latin typeface="宋体" panose="02010600030101010101" pitchFamily="2" charset="-122"/>
              </a:rPr>
              <a:t>P/N </a:t>
            </a:r>
            <a:r>
              <a:rPr lang="en-US" altLang="zh-CN" sz="1200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:</a:t>
            </a:r>
            <a:r>
              <a:rPr lang="en-US" altLang="zh-CN" sz="1200" dirty="0" smtClean="0">
                <a:solidFill>
                  <a:srgbClr val="000000"/>
                </a:solidFill>
                <a:latin typeface="宋体" panose="02010600030101010101" pitchFamily="2" charset="-122"/>
              </a:rPr>
              <a:t>AF0030368)</a:t>
            </a:r>
            <a:endParaRPr lang="zh-CN" altLang="en-US" sz="1200" b="0" i="0" strike="noStrike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8" name="AutoShape 6536"/>
          <p:cNvSpPr>
            <a:spLocks noChangeArrowheads="1"/>
          </p:cNvSpPr>
          <p:nvPr/>
        </p:nvSpPr>
        <p:spPr bwMode="auto">
          <a:xfrm>
            <a:off x="4785360" y="2705735"/>
            <a:ext cx="1287780" cy="498475"/>
          </a:xfrm>
          <a:prstGeom prst="wedgeRectCallout">
            <a:avLst>
              <a:gd name="adj1" fmla="val 76881"/>
              <a:gd name="adj2" fmla="val 47101"/>
            </a:avLst>
          </a:prstGeom>
          <a:solidFill>
            <a:srgbClr val="FFFF00"/>
          </a:solidFill>
          <a:ln w="9525">
            <a:solidFill>
              <a:srgbClr val="000000"/>
            </a:solidFill>
            <a:miter lim="800000"/>
          </a:ln>
        </p:spPr>
        <p:txBody>
          <a:bodyPr wrap="square" lIns="27432" tIns="18288" rIns="0" bIns="0" anchor="ctr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rtl="0">
              <a:defRPr sz="1000"/>
            </a:pPr>
            <a:r>
              <a:rPr lang="zh-CN" altLang="en-US" sz="1200" b="0" i="0" u="none" strike="noStrike" baseline="0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所有线材要避开高压部分</a:t>
            </a:r>
            <a:r>
              <a:rPr lang="en-US" altLang="zh-CN" sz="1200" b="0" i="0" u="none" strike="noStrike" baseline="0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6mm</a:t>
            </a:r>
            <a:r>
              <a:rPr lang="zh-CN" altLang="en-US" sz="1200" b="0" i="0" u="none" strike="noStrike" baseline="0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以上</a:t>
            </a:r>
          </a:p>
        </p:txBody>
      </p:sp>
      <p:sp>
        <p:nvSpPr>
          <p:cNvPr id="12" name="Rectangle 6011"/>
          <p:cNvSpPr>
            <a:spLocks noChangeArrowheads="1"/>
          </p:cNvSpPr>
          <p:nvPr/>
        </p:nvSpPr>
        <p:spPr bwMode="auto">
          <a:xfrm>
            <a:off x="6178550" y="3119120"/>
            <a:ext cx="628015" cy="714375"/>
          </a:xfrm>
          <a:prstGeom prst="rect">
            <a:avLst/>
          </a:prstGeom>
          <a:solidFill>
            <a:srgbClr val="FFFFFF">
              <a:alpha val="0"/>
            </a:srgbClr>
          </a:solidFill>
          <a:ln w="28575">
            <a:solidFill>
              <a:srgbClr val="FFFF00"/>
            </a:solidFill>
            <a:miter lim="800000"/>
          </a:ln>
        </p:spPr>
      </p:sp>
      <p:sp>
        <p:nvSpPr>
          <p:cNvPr id="13" name="Rectangle 6011"/>
          <p:cNvSpPr>
            <a:spLocks noChangeArrowheads="1"/>
          </p:cNvSpPr>
          <p:nvPr/>
        </p:nvSpPr>
        <p:spPr bwMode="auto">
          <a:xfrm>
            <a:off x="4785360" y="3459480"/>
            <a:ext cx="171450" cy="373380"/>
          </a:xfrm>
          <a:prstGeom prst="rect">
            <a:avLst/>
          </a:prstGeom>
          <a:solidFill>
            <a:srgbClr val="FFFFFF">
              <a:alpha val="0"/>
            </a:srgbClr>
          </a:solidFill>
          <a:ln w="28575">
            <a:solidFill>
              <a:srgbClr val="00B0F0"/>
            </a:solidFill>
            <a:miter lim="800000"/>
          </a:ln>
        </p:spPr>
      </p:sp>
      <p:sp>
        <p:nvSpPr>
          <p:cNvPr id="14" name="Rectangle 6011"/>
          <p:cNvSpPr>
            <a:spLocks noChangeArrowheads="1"/>
          </p:cNvSpPr>
          <p:nvPr/>
        </p:nvSpPr>
        <p:spPr bwMode="auto">
          <a:xfrm>
            <a:off x="5372735" y="3834130"/>
            <a:ext cx="171450" cy="373380"/>
          </a:xfrm>
          <a:prstGeom prst="rect">
            <a:avLst/>
          </a:prstGeom>
          <a:solidFill>
            <a:srgbClr val="FFFFFF">
              <a:alpha val="0"/>
            </a:srgbClr>
          </a:solidFill>
          <a:ln w="28575">
            <a:solidFill>
              <a:srgbClr val="00B0F0"/>
            </a:solidFill>
            <a:miter lim="800000"/>
          </a:ln>
        </p:spPr>
      </p:sp>
      <p:sp>
        <p:nvSpPr>
          <p:cNvPr id="15" name="Rectangle 6011"/>
          <p:cNvSpPr>
            <a:spLocks noChangeArrowheads="1"/>
          </p:cNvSpPr>
          <p:nvPr/>
        </p:nvSpPr>
        <p:spPr bwMode="auto">
          <a:xfrm>
            <a:off x="5970905" y="3834130"/>
            <a:ext cx="171450" cy="373380"/>
          </a:xfrm>
          <a:prstGeom prst="rect">
            <a:avLst/>
          </a:prstGeom>
          <a:solidFill>
            <a:srgbClr val="FFFFFF">
              <a:alpha val="0"/>
            </a:srgbClr>
          </a:solidFill>
          <a:ln w="28575">
            <a:solidFill>
              <a:srgbClr val="00B0F0"/>
            </a:solidFill>
            <a:miter lim="800000"/>
          </a:ln>
        </p:spPr>
      </p:sp>
      <p:sp>
        <p:nvSpPr>
          <p:cNvPr id="17" name="AutoShape 6536"/>
          <p:cNvSpPr>
            <a:spLocks noChangeArrowheads="1"/>
          </p:cNvSpPr>
          <p:nvPr/>
        </p:nvSpPr>
        <p:spPr bwMode="auto">
          <a:xfrm>
            <a:off x="3255550" y="3832705"/>
            <a:ext cx="1068070" cy="498475"/>
          </a:xfrm>
          <a:prstGeom prst="wedgeRectCallout">
            <a:avLst>
              <a:gd name="adj1" fmla="val 99117"/>
              <a:gd name="adj2" fmla="val 79712"/>
            </a:avLst>
          </a:prstGeom>
          <a:solidFill>
            <a:srgbClr val="FFFF00"/>
          </a:solidFill>
          <a:ln w="9525">
            <a:solidFill>
              <a:srgbClr val="000000"/>
            </a:solidFill>
            <a:miter lim="800000"/>
          </a:ln>
        </p:spPr>
        <p:txBody>
          <a:bodyPr wrap="square" lIns="27432" tIns="18288" rIns="0" bIns="0" anchor="ctr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rtl="0">
              <a:defRPr sz="1000"/>
            </a:pPr>
            <a:r>
              <a:rPr lang="zh-CN" altLang="en-US" sz="1200" b="0" i="0" u="none" strike="noStrike" baseline="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所有线材要避开此螺丝孔</a:t>
            </a:r>
          </a:p>
        </p:txBody>
      </p:sp>
      <p:sp>
        <p:nvSpPr>
          <p:cNvPr id="18" name="AutoShape 17896"/>
          <p:cNvSpPr>
            <a:spLocks noChangeArrowheads="1"/>
          </p:cNvSpPr>
          <p:nvPr/>
        </p:nvSpPr>
        <p:spPr bwMode="auto">
          <a:xfrm>
            <a:off x="306705" y="1304925"/>
            <a:ext cx="1539875" cy="526415"/>
          </a:xfrm>
          <a:prstGeom prst="wedgeRectCallout">
            <a:avLst>
              <a:gd name="adj1" fmla="val -20762"/>
              <a:gd name="adj2" fmla="val 75572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</a:ln>
        </p:spPr>
        <p:txBody>
          <a:bodyPr wrap="square" lIns="27432" tIns="18288" rIns="0" bIns="0" anchor="ctr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rtl="1">
              <a:lnSpc>
                <a:spcPts val="1400"/>
              </a:lnSpc>
              <a:defRPr sz="1000"/>
            </a:pPr>
            <a:r>
              <a:rPr lang="en-US" altLang="zh-CN" sz="1200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60MM</a:t>
            </a:r>
            <a:r>
              <a:rPr lang="en-US" altLang="zh-CN" sz="1000" dirty="0"/>
              <a:t> Acetate tape</a:t>
            </a:r>
            <a:r>
              <a:rPr lang="en-US" altLang="zh-CN" sz="1200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(</a:t>
            </a:r>
            <a:r>
              <a:rPr lang="en-US" altLang="zh-CN" sz="1200" dirty="0" smtClean="0">
                <a:solidFill>
                  <a:srgbClr val="000000"/>
                </a:solidFill>
                <a:latin typeface="宋体" panose="02010600030101010101" pitchFamily="2" charset="-122"/>
              </a:rPr>
              <a:t>P/N </a:t>
            </a:r>
            <a:r>
              <a:rPr lang="en-US" altLang="zh-CN" sz="1200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:</a:t>
            </a:r>
            <a:r>
              <a:rPr lang="en-US" altLang="zh-CN" sz="1200" dirty="0" smtClean="0">
                <a:solidFill>
                  <a:srgbClr val="000000"/>
                </a:solidFill>
                <a:latin typeface="宋体" panose="02010600030101010101" pitchFamily="2" charset="-122"/>
              </a:rPr>
              <a:t>AF0030369)</a:t>
            </a:r>
            <a:endParaRPr lang="zh-CN" altLang="en-US" sz="1200" b="0" i="0" strike="noStrike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4" name="AutoShape 6536"/>
          <p:cNvSpPr>
            <a:spLocks noChangeArrowheads="1"/>
          </p:cNvSpPr>
          <p:nvPr/>
        </p:nvSpPr>
        <p:spPr bwMode="auto">
          <a:xfrm>
            <a:off x="3433603" y="3119310"/>
            <a:ext cx="1169035" cy="525780"/>
          </a:xfrm>
          <a:prstGeom prst="wedgeRectCallout">
            <a:avLst>
              <a:gd name="adj1" fmla="val 69982"/>
              <a:gd name="adj2" fmla="val 21687"/>
            </a:avLst>
          </a:prstGeom>
          <a:solidFill>
            <a:srgbClr val="FFFFFF"/>
          </a:solidFill>
          <a:ln w="9525">
            <a:solidFill>
              <a:srgbClr val="00B0F0"/>
            </a:solidFill>
            <a:miter lim="800000"/>
          </a:ln>
        </p:spPr>
        <p:txBody>
          <a:bodyPr wrap="square" lIns="27432" tIns="18288" rIns="0" bIns="0" anchor="ctr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rtl="0">
              <a:defRPr sz="1000"/>
            </a:pPr>
            <a:r>
              <a:rPr lang="zh-CN" altLang="en-US" sz="1200" b="0" i="0" u="none" strike="noStrike" baseline="0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蓝色框处贴</a:t>
            </a:r>
            <a:r>
              <a:rPr lang="en-US" altLang="zh-CN" sz="1200" b="0" i="0" u="none" strike="noStrike" baseline="0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3</a:t>
            </a:r>
            <a:r>
              <a:rPr lang="zh-CN" altLang="en-US" sz="1200" b="0" i="0" u="none" strike="noStrike" baseline="0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段</a:t>
            </a:r>
            <a:r>
              <a:rPr lang="en-US" altLang="zh-CN" sz="1200" b="0" i="0" u="none" strike="noStrike" baseline="0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60mm</a:t>
            </a:r>
            <a:r>
              <a:rPr lang="zh-CN" altLang="en-US" sz="1200" b="0" i="0" u="none" strike="noStrike" baseline="0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醋酸胶布</a:t>
            </a:r>
            <a:endParaRPr lang="zh-CN" altLang="en-US" sz="1200" b="0" i="0" u="none" strike="noStrike" baseline="0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9" name="AutoShape 6536"/>
          <p:cNvSpPr>
            <a:spLocks noChangeArrowheads="1"/>
          </p:cNvSpPr>
          <p:nvPr/>
        </p:nvSpPr>
        <p:spPr bwMode="auto">
          <a:xfrm>
            <a:off x="1976278" y="3682555"/>
            <a:ext cx="1169035" cy="525780"/>
          </a:xfrm>
          <a:prstGeom prst="wedgeRectCallout">
            <a:avLst>
              <a:gd name="adj1" fmla="val 36787"/>
              <a:gd name="adj2" fmla="val 114456"/>
            </a:avLst>
          </a:prstGeom>
          <a:solidFill>
            <a:srgbClr val="FFFFFF"/>
          </a:solidFill>
          <a:ln w="9525">
            <a:solidFill>
              <a:srgbClr val="FF0000"/>
            </a:solidFill>
            <a:miter lim="800000"/>
          </a:ln>
        </p:spPr>
        <p:txBody>
          <a:bodyPr wrap="square" lIns="27432" tIns="18288" rIns="0" bIns="0" anchor="ctr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rtl="0">
              <a:defRPr sz="1000"/>
            </a:pPr>
            <a:r>
              <a:rPr lang="zh-CN" altLang="en-US" sz="1200" b="0" i="0" u="none" strike="noStrike" baseline="0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红色框处贴</a:t>
            </a:r>
            <a:r>
              <a:rPr lang="en-US" altLang="zh-CN" sz="1200" b="0" i="0" u="none" strike="noStrike" baseline="0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6</a:t>
            </a:r>
            <a:r>
              <a:rPr lang="zh-CN" altLang="en-US" sz="1200" b="0" i="0" u="none" strike="noStrike" baseline="0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段</a:t>
            </a:r>
            <a:r>
              <a:rPr lang="en-US" altLang="zh-CN" sz="1200" b="0" i="0" u="none" strike="noStrike" baseline="0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40mm</a:t>
            </a:r>
            <a:r>
              <a:rPr lang="zh-CN" altLang="en-US" sz="1200" b="0" i="0" u="none" strike="noStrike" baseline="0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醋酸胶布</a:t>
            </a:r>
            <a:endParaRPr lang="zh-CN" altLang="en-US" sz="1200" b="0" i="0" u="none" strike="noStrike" baseline="0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46" name="AutoShape 6536"/>
          <p:cNvSpPr>
            <a:spLocks noChangeArrowheads="1"/>
          </p:cNvSpPr>
          <p:nvPr/>
        </p:nvSpPr>
        <p:spPr bwMode="auto">
          <a:xfrm>
            <a:off x="968754" y="4460814"/>
            <a:ext cx="1177629" cy="498475"/>
          </a:xfrm>
          <a:prstGeom prst="wedgeRectCallout">
            <a:avLst>
              <a:gd name="adj1" fmla="val 62684"/>
              <a:gd name="adj2" fmla="val 20760"/>
            </a:avLst>
          </a:prstGeom>
          <a:solidFill>
            <a:srgbClr val="FFFF00"/>
          </a:solidFill>
          <a:ln w="9525">
            <a:solidFill>
              <a:srgbClr val="000000"/>
            </a:solidFill>
            <a:miter lim="800000"/>
          </a:ln>
        </p:spPr>
        <p:txBody>
          <a:bodyPr wrap="square" lIns="27432" tIns="18288" rIns="0" bIns="0" anchor="ctr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rtl="0">
              <a:defRPr sz="1000"/>
            </a:pPr>
            <a:r>
              <a:rPr lang="zh-CN" altLang="en-US" sz="1200" b="0" i="0" u="none" strike="noStrike" baseline="0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按键板线端子与面壳边缘对齐</a:t>
            </a:r>
            <a:endParaRPr lang="zh-CN" altLang="en-US" sz="1200" b="0" i="0" u="none" strike="noStrike" baseline="0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1417662" y="2799430"/>
            <a:ext cx="3184356" cy="2271333"/>
            <a:chOff x="1417662" y="2799430"/>
            <a:chExt cx="3184356" cy="2271333"/>
          </a:xfrm>
        </p:grpSpPr>
        <p:pic>
          <p:nvPicPr>
            <p:cNvPr id="16" name="图片 15" descr="IMG_20160316_221827.jpg"/>
            <p:cNvPicPr>
              <a:picLocks noChangeAspect="1"/>
            </p:cNvPicPr>
            <p:nvPr/>
          </p:nvPicPr>
          <p:blipFill>
            <a:blip r:embed="rId4" cstate="print"/>
            <a:srcRect l="30813" t="11918" b="22689"/>
            <a:stretch>
              <a:fillRect/>
            </a:stretch>
          </p:blipFill>
          <p:spPr>
            <a:xfrm>
              <a:off x="1417662" y="2799430"/>
              <a:ext cx="3184356" cy="2271333"/>
            </a:xfrm>
            <a:prstGeom prst="rect">
              <a:avLst/>
            </a:prstGeom>
          </p:spPr>
        </p:pic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186000" y="4020136"/>
              <a:ext cx="200000" cy="247619"/>
            </a:xfrm>
            <a:prstGeom prst="rect">
              <a:avLst/>
            </a:prstGeom>
          </p:spPr>
        </p:pic>
      </p:grpSp>
      <p:pic>
        <p:nvPicPr>
          <p:cNvPr id="25" name="图片 24" descr="IMG_8014.JPG"/>
          <p:cNvPicPr>
            <a:picLocks noChangeAspect="1"/>
          </p:cNvPicPr>
          <p:nvPr/>
        </p:nvPicPr>
        <p:blipFill>
          <a:blip r:embed="rId6" cstate="screen"/>
          <a:srcRect l="4119" t="62733" r="28051"/>
          <a:stretch>
            <a:fillRect/>
          </a:stretch>
        </p:blipFill>
        <p:spPr>
          <a:xfrm>
            <a:off x="2841202" y="1085991"/>
            <a:ext cx="3978045" cy="1639184"/>
          </a:xfrm>
          <a:prstGeom prst="rect">
            <a:avLst/>
          </a:prstGeom>
        </p:spPr>
      </p:pic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2962924" y="352677"/>
            <a:ext cx="3278187" cy="338554"/>
          </a:xfrm>
          <a:prstGeom prst="rect">
            <a:avLst/>
          </a:prstGeom>
          <a:noFill/>
          <a:ln w="9525" cap="flat" cmpd="sng">
            <a:noFill/>
            <a:bevel/>
          </a:ln>
          <a:effectLst/>
        </p:spPr>
        <p:txBody>
          <a:bodyPr wrap="square">
            <a:spAutoFit/>
          </a:bodyPr>
          <a:lstStyle/>
          <a:p>
            <a:r>
              <a:rPr lang="en-US" altLang="zh-CN" sz="16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3E3EBC"/>
                </a:solidFill>
                <a:latin typeface="+mj-ea"/>
              </a:rPr>
              <a:t>13</a:t>
            </a:r>
            <a:r>
              <a:rPr lang="en-US" altLang="zh-CN" sz="16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3E3EBC"/>
                </a:solidFill>
                <a:latin typeface="+mj-ea"/>
              </a:rPr>
              <a:t>.</a:t>
            </a:r>
            <a:r>
              <a:rPr lang="en-US" altLang="zh-CN" sz="1600" dirty="0"/>
              <a:t> Insert </a:t>
            </a:r>
            <a:r>
              <a:rPr lang="en-US" altLang="zh-CN" sz="1600" dirty="0" smtClean="0"/>
              <a:t>keyboard cable</a:t>
            </a:r>
            <a:endParaRPr lang="zh-CN" altLang="en-US" sz="16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3E3EBC"/>
              </a:solidFill>
              <a:latin typeface="+mj-ea"/>
            </a:endParaRPr>
          </a:p>
        </p:txBody>
      </p:sp>
      <p:sp>
        <p:nvSpPr>
          <p:cNvPr id="23" name="Text Box 3"/>
          <p:cNvSpPr txBox="1">
            <a:spLocks noChangeArrowheads="1"/>
          </p:cNvSpPr>
          <p:nvPr/>
        </p:nvSpPr>
        <p:spPr bwMode="auto">
          <a:xfrm>
            <a:off x="0" y="691231"/>
            <a:ext cx="9310665" cy="307777"/>
          </a:xfrm>
          <a:prstGeom prst="rect">
            <a:avLst/>
          </a:prstGeom>
          <a:noFill/>
          <a:ln w="9525" cap="flat" cmpd="sng">
            <a:noFill/>
            <a:bevel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ct val="20000"/>
              </a:spcBef>
              <a:buClr>
                <a:schemeClr val="accent1"/>
              </a:buClr>
              <a:buSzPct val="70000"/>
            </a:pPr>
            <a:r>
              <a:rPr kumimoji="1" lang="en-US" altLang="zh-CN" sz="1400" b="1" dirty="0" smtClean="0">
                <a:latin typeface="宋体" panose="02010600030101010101" pitchFamily="2" charset="-122"/>
              </a:rPr>
              <a:t>Attention </a:t>
            </a:r>
            <a:r>
              <a:rPr kumimoji="1" lang="zh-CN" altLang="en-US" sz="1400" b="1" dirty="0" smtClean="0">
                <a:latin typeface="+mn-ea"/>
                <a:ea typeface="+mn-ea"/>
              </a:rPr>
              <a:t>：</a:t>
            </a:r>
            <a:r>
              <a:rPr lang="en-US" altLang="zh-CN" sz="1400" dirty="0"/>
              <a:t>1. Electrostatic </a:t>
            </a:r>
            <a:r>
              <a:rPr lang="en-US" altLang="zh-CN" sz="1400" dirty="0" err="1"/>
              <a:t>discharge;You</a:t>
            </a:r>
            <a:r>
              <a:rPr lang="en-US" altLang="zh-CN" sz="1400" dirty="0"/>
              <a:t> can't touch the COF.3. The connection line should be inserted tightly;</a:t>
            </a:r>
            <a:endParaRPr kumimoji="1" lang="en-US" altLang="zh-CN" sz="1400" dirty="0" smtClean="0">
              <a:latin typeface="+mn-ea"/>
              <a:ea typeface="+mn-ea"/>
            </a:endParaRPr>
          </a:p>
        </p:txBody>
      </p:sp>
      <p:sp>
        <p:nvSpPr>
          <p:cNvPr id="24" name="AutoShape 17896"/>
          <p:cNvSpPr>
            <a:spLocks noChangeArrowheads="1"/>
          </p:cNvSpPr>
          <p:nvPr/>
        </p:nvSpPr>
        <p:spPr bwMode="auto">
          <a:xfrm>
            <a:off x="6475977" y="1257540"/>
            <a:ext cx="1750868" cy="715832"/>
          </a:xfrm>
          <a:prstGeom prst="wedgeRectCallout">
            <a:avLst>
              <a:gd name="adj1" fmla="val -86511"/>
              <a:gd name="adj2" fmla="val 47268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</a:ln>
        </p:spPr>
        <p:txBody>
          <a:bodyPr wrap="square" lIns="27432" tIns="18288" rIns="0" bIns="0" anchor="ctr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rtl="1">
              <a:lnSpc>
                <a:spcPts val="1400"/>
              </a:lnSpc>
              <a:defRPr sz="1000"/>
            </a:pPr>
            <a:r>
              <a:rPr lang="en-US" altLang="zh-CN" sz="1000" dirty="0"/>
              <a:t>The power cord passes through the rear cover hole from the outside to the outside</a:t>
            </a:r>
          </a:p>
          <a:p>
            <a:pPr algn="ctr" rtl="1">
              <a:lnSpc>
                <a:spcPts val="1400"/>
              </a:lnSpc>
              <a:defRPr sz="1000"/>
            </a:pPr>
            <a:r>
              <a:rPr kumimoji="1" lang="en-US" altLang="zh-CN" sz="1200" dirty="0" smtClean="0">
                <a:latin typeface="宋体" panose="02010600030101010101" pitchFamily="2" charset="-122"/>
              </a:rPr>
              <a:t>(</a:t>
            </a:r>
            <a:r>
              <a:rPr lang="en-US" altLang="zh-CN" sz="1200" dirty="0">
                <a:solidFill>
                  <a:srgbClr val="000000"/>
                </a:solidFill>
                <a:latin typeface="宋体" panose="02010600030101010101" pitchFamily="2" charset="-122"/>
              </a:rPr>
              <a:t>P/N </a:t>
            </a:r>
            <a:r>
              <a:rPr kumimoji="1" lang="en-US" altLang="zh-CN" sz="1200" dirty="0" smtClean="0">
                <a:latin typeface="宋体" panose="02010600030101010101" pitchFamily="2" charset="-122"/>
              </a:rPr>
              <a:t>: </a:t>
            </a:r>
            <a:r>
              <a:rPr kumimoji="1" lang="en-US" altLang="zh-CN" sz="1200" dirty="0">
                <a:latin typeface="宋体" panose="02010600030101010101" pitchFamily="2" charset="-122"/>
              </a:rPr>
              <a:t>AE0041892)</a:t>
            </a:r>
            <a:endParaRPr lang="zh-CN" altLang="en-US" sz="1200" b="0" i="0" strike="noStrike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9" name="AutoShape 10320"/>
          <p:cNvSpPr>
            <a:spLocks noChangeArrowheads="1"/>
          </p:cNvSpPr>
          <p:nvPr/>
        </p:nvSpPr>
        <p:spPr bwMode="auto">
          <a:xfrm>
            <a:off x="2386000" y="4224767"/>
            <a:ext cx="1061763" cy="496695"/>
          </a:xfrm>
          <a:prstGeom prst="wedgeRectCallout">
            <a:avLst>
              <a:gd name="adj1" fmla="val -62541"/>
              <a:gd name="adj2" fmla="val -48755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</a:ln>
        </p:spPr>
        <p:txBody>
          <a:bodyPr wrap="square" lIns="27432" tIns="18288" rIns="0" bIns="0" anchor="ctr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200" dirty="0"/>
              <a:t>Insert </a:t>
            </a:r>
            <a:r>
              <a:rPr lang="en-US" altLang="zh-CN" sz="1200" dirty="0" smtClean="0"/>
              <a:t>keyboard cable</a:t>
            </a:r>
            <a:endParaRPr lang="en-US" altLang="zh-CN" sz="1200" dirty="0"/>
          </a:p>
        </p:txBody>
      </p:sp>
      <p:sp>
        <p:nvSpPr>
          <p:cNvPr id="14" name="下箭头 13"/>
          <p:cNvSpPr/>
          <p:nvPr/>
        </p:nvSpPr>
        <p:spPr bwMode="auto">
          <a:xfrm>
            <a:off x="5653198" y="2994798"/>
            <a:ext cx="288246" cy="380245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7" name="左箭头 16"/>
          <p:cNvSpPr/>
          <p:nvPr/>
        </p:nvSpPr>
        <p:spPr bwMode="auto">
          <a:xfrm>
            <a:off x="4771176" y="3585172"/>
            <a:ext cx="334978" cy="343297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3" name="矩形 12"/>
          <p:cNvSpPr/>
          <p:nvPr/>
        </p:nvSpPr>
        <p:spPr>
          <a:xfrm rot="20734009" flipH="1">
            <a:off x="6413442" y="2059211"/>
            <a:ext cx="166629" cy="44684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100" dirty="0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18" name="矩形 17"/>
          <p:cNvSpPr/>
          <p:nvPr/>
        </p:nvSpPr>
        <p:spPr>
          <a:xfrm rot="427782" flipH="1">
            <a:off x="4212278" y="2823471"/>
            <a:ext cx="252278" cy="37766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100" dirty="0">
              <a:ln>
                <a:solidFill>
                  <a:sysClr val="windowText" lastClr="000000"/>
                </a:solidFill>
              </a:ln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 descr="IMG_20160316_222144.jpg"/>
          <p:cNvPicPr>
            <a:picLocks noChangeAspect="1"/>
          </p:cNvPicPr>
          <p:nvPr/>
        </p:nvPicPr>
        <p:blipFill>
          <a:blip r:embed="rId3" cstate="print"/>
          <a:srcRect l="2224" t="3901" r="3025" b="16626"/>
          <a:stretch>
            <a:fillRect/>
          </a:stretch>
        </p:blipFill>
        <p:spPr>
          <a:xfrm>
            <a:off x="1334936" y="971343"/>
            <a:ext cx="6457950" cy="4087702"/>
          </a:xfrm>
          <a:prstGeom prst="rect">
            <a:avLst/>
          </a:prstGeom>
        </p:spPr>
      </p:pic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402337" y="336550"/>
            <a:ext cx="7251192" cy="338554"/>
          </a:xfrm>
          <a:prstGeom prst="rect">
            <a:avLst/>
          </a:prstGeom>
          <a:noFill/>
          <a:ln w="9525" cap="flat" cmpd="sng">
            <a:noFill/>
            <a:bevel/>
          </a:ln>
          <a:effectLst/>
        </p:spPr>
        <p:txBody>
          <a:bodyPr wrap="square">
            <a:spAutoFit/>
          </a:bodyPr>
          <a:lstStyle/>
          <a:p>
            <a:r>
              <a:rPr lang="en-US" altLang="zh-CN" sz="16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3E3EBC"/>
                </a:solidFill>
                <a:latin typeface="+mj-ea"/>
              </a:rPr>
              <a:t>14.insert speaker </a:t>
            </a:r>
            <a:r>
              <a:rPr lang="en-US" altLang="zh-CN" sz="160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3E3EBC"/>
                </a:solidFill>
                <a:latin typeface="+mj-ea"/>
              </a:rPr>
              <a:t>cable,and</a:t>
            </a:r>
            <a:r>
              <a:rPr lang="en-US" altLang="zh-CN" sz="16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3E3EBC"/>
                </a:solidFill>
                <a:latin typeface="+mj-ea"/>
              </a:rPr>
              <a:t> put the back cabinet </a:t>
            </a:r>
            <a:endParaRPr lang="zh-CN" altLang="en-US" sz="16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3E3EBC"/>
              </a:solidFill>
              <a:latin typeface="+mj-ea"/>
            </a:endParaRPr>
          </a:p>
        </p:txBody>
      </p:sp>
      <p:sp>
        <p:nvSpPr>
          <p:cNvPr id="23" name="Text Box 3"/>
          <p:cNvSpPr txBox="1">
            <a:spLocks noChangeArrowheads="1"/>
          </p:cNvSpPr>
          <p:nvPr/>
        </p:nvSpPr>
        <p:spPr bwMode="auto">
          <a:xfrm>
            <a:off x="0" y="675104"/>
            <a:ext cx="8945245" cy="824841"/>
          </a:xfrm>
          <a:prstGeom prst="rect">
            <a:avLst/>
          </a:prstGeom>
          <a:noFill/>
          <a:ln w="9525" cap="flat" cmpd="sng">
            <a:noFill/>
            <a:bevel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ct val="20000"/>
              </a:spcBef>
              <a:buClr>
                <a:schemeClr val="accent1"/>
              </a:buClr>
              <a:buSzPct val="70000"/>
            </a:pPr>
            <a:r>
              <a:rPr kumimoji="1" lang="en-US" altLang="zh-CN" sz="1400" b="1" dirty="0" smtClean="0">
                <a:latin typeface="宋体" panose="02010600030101010101" pitchFamily="2" charset="-122"/>
              </a:rPr>
              <a:t>Attention </a:t>
            </a:r>
            <a:r>
              <a:rPr kumimoji="1" lang="zh-CN" altLang="en-US" sz="1400" b="1" dirty="0" smtClean="0">
                <a:latin typeface="+mn-ea"/>
                <a:ea typeface="+mn-ea"/>
              </a:rPr>
              <a:t>：</a:t>
            </a:r>
            <a:r>
              <a:rPr lang="en-US" altLang="zh-CN" sz="1400" dirty="0"/>
              <a:t> 1. </a:t>
            </a:r>
            <a:r>
              <a:rPr lang="en-US" altLang="zh-CN" sz="1400" dirty="0" err="1"/>
              <a:t>Anti-static;You</a:t>
            </a:r>
            <a:r>
              <a:rPr lang="en-US" altLang="zh-CN" sz="1400" dirty="0"/>
              <a:t> can't touch the COF.3. The rear cover shall be in place </a:t>
            </a:r>
            <a:r>
              <a:rPr kumimoji="1" lang="zh-CN" altLang="en-US" sz="1400" dirty="0" smtClean="0">
                <a:latin typeface="宋体" panose="02010600030101010101" pitchFamily="2" charset="-122"/>
              </a:rPr>
              <a:t>；</a:t>
            </a:r>
            <a:endParaRPr kumimoji="1" lang="en-US" altLang="zh-CN" sz="1400" dirty="0" smtClean="0">
              <a:latin typeface="宋体" panose="02010600030101010101" pitchFamily="2" charset="-122"/>
            </a:endParaRPr>
          </a:p>
          <a:p>
            <a:pPr lvl="0" eaLnBrk="0" hangingPunct="0">
              <a:spcBef>
                <a:spcPct val="20000"/>
              </a:spcBef>
              <a:buClr>
                <a:schemeClr val="accent1"/>
              </a:buClr>
              <a:buSzPct val="70000"/>
            </a:pPr>
            <a:endParaRPr kumimoji="1" lang="en-US" altLang="zh-CN" sz="1400" dirty="0" smtClean="0">
              <a:latin typeface="+mn-ea"/>
              <a:ea typeface="+mn-ea"/>
            </a:endParaRPr>
          </a:p>
          <a:p>
            <a:pPr lvl="0" eaLnBrk="0" hangingPunct="0">
              <a:spcBef>
                <a:spcPct val="20000"/>
              </a:spcBef>
              <a:buClr>
                <a:schemeClr val="accent1"/>
              </a:buClr>
              <a:buSzPct val="70000"/>
            </a:pPr>
            <a:endParaRPr lang="en-US" altLang="zh-CN" sz="140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3E3EBC"/>
              </a:solidFill>
              <a:latin typeface="+mj-ea"/>
            </a:endParaRPr>
          </a:p>
        </p:txBody>
      </p:sp>
      <p:pic>
        <p:nvPicPr>
          <p:cNvPr id="8" name="图片 7" descr="IMG_1146.JPG"/>
          <p:cNvPicPr>
            <a:picLocks noChangeAspect="1"/>
          </p:cNvPicPr>
          <p:nvPr/>
        </p:nvPicPr>
        <p:blipFill>
          <a:blip r:embed="rId4" cstate="print"/>
          <a:srcRect l="19054" t="6543" r="36502" b="17778"/>
          <a:stretch>
            <a:fillRect/>
          </a:stretch>
        </p:blipFill>
        <p:spPr>
          <a:xfrm>
            <a:off x="3101340" y="1511958"/>
            <a:ext cx="2120900" cy="2407614"/>
          </a:xfrm>
          <a:prstGeom prst="rect">
            <a:avLst/>
          </a:prstGeom>
        </p:spPr>
      </p:pic>
      <p:sp>
        <p:nvSpPr>
          <p:cNvPr id="9" name="Rectangle 6011"/>
          <p:cNvSpPr>
            <a:spLocks noChangeArrowheads="1"/>
          </p:cNvSpPr>
          <p:nvPr/>
        </p:nvSpPr>
        <p:spPr bwMode="auto">
          <a:xfrm>
            <a:off x="3101340" y="3919572"/>
            <a:ext cx="647700" cy="651170"/>
          </a:xfrm>
          <a:prstGeom prst="rect">
            <a:avLst/>
          </a:prstGeom>
          <a:solidFill>
            <a:srgbClr val="FFFFFF">
              <a:alpha val="0"/>
            </a:srgbClr>
          </a:solidFill>
          <a:ln w="28575">
            <a:solidFill>
              <a:srgbClr val="FF0000"/>
            </a:solidFill>
            <a:miter lim="800000"/>
          </a:ln>
        </p:spPr>
      </p:sp>
      <p:sp>
        <p:nvSpPr>
          <p:cNvPr id="10" name="Line 2683"/>
          <p:cNvSpPr>
            <a:spLocks noChangeShapeType="1"/>
          </p:cNvSpPr>
          <p:nvPr/>
        </p:nvSpPr>
        <p:spPr bwMode="auto">
          <a:xfrm flipV="1">
            <a:off x="3749040" y="3098514"/>
            <a:ext cx="408000" cy="82105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tailEnd type="triangle" w="med" len="med"/>
          </a:ln>
        </p:spPr>
      </p:sp>
      <p:sp>
        <p:nvSpPr>
          <p:cNvPr id="11" name="AutoShape 17896"/>
          <p:cNvSpPr>
            <a:spLocks noChangeArrowheads="1"/>
          </p:cNvSpPr>
          <p:nvPr/>
        </p:nvSpPr>
        <p:spPr bwMode="auto">
          <a:xfrm>
            <a:off x="2868930" y="1915795"/>
            <a:ext cx="1421616" cy="596770"/>
          </a:xfrm>
          <a:prstGeom prst="wedgeRectCallout">
            <a:avLst>
              <a:gd name="adj1" fmla="val 18487"/>
              <a:gd name="adj2" fmla="val 96082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</a:ln>
        </p:spPr>
        <p:txBody>
          <a:bodyPr wrap="square" lIns="27432" tIns="18288" rIns="0" bIns="0" anchor="ctr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rtl="1">
              <a:lnSpc>
                <a:spcPts val="1400"/>
              </a:lnSpc>
              <a:defRPr sz="1000"/>
            </a:pPr>
            <a:r>
              <a:rPr lang="en-US" altLang="zh-CN" sz="1000" dirty="0" smtClean="0"/>
              <a:t> put Clamp </a:t>
            </a:r>
            <a:r>
              <a:rPr lang="en-US" altLang="zh-CN" sz="1000" dirty="0"/>
              <a:t>plate</a:t>
            </a:r>
            <a:r>
              <a:rPr lang="en-US" altLang="zh-CN" sz="1200" dirty="0" smtClean="0">
                <a:ln w="12700">
                  <a:noFill/>
                  <a:prstDash val="solid"/>
                </a:ln>
                <a:latin typeface="+mn-ea"/>
              </a:rPr>
              <a:t>(</a:t>
            </a:r>
            <a:r>
              <a:rPr lang="en-US" altLang="zh-CN" sz="1200" dirty="0" smtClean="0">
                <a:solidFill>
                  <a:srgbClr val="000000"/>
                </a:solidFill>
                <a:latin typeface="宋体" panose="02010600030101010101" pitchFamily="2" charset="-122"/>
              </a:rPr>
              <a:t>P/N </a:t>
            </a:r>
            <a:r>
              <a:rPr lang="en-US" altLang="zh-CN" sz="1200" dirty="0" smtClean="0">
                <a:ln w="12700">
                  <a:noFill/>
                  <a:prstDash val="solid"/>
                </a:ln>
                <a:latin typeface="+mn-ea"/>
              </a:rPr>
              <a:t>:</a:t>
            </a:r>
            <a:r>
              <a:rPr lang="en-US" altLang="zh-CN" sz="1200" dirty="0">
                <a:ln w="12700">
                  <a:noFill/>
                  <a:prstDash val="solid"/>
                </a:ln>
                <a:latin typeface="+mn-ea"/>
              </a:rPr>
              <a:t>AR0150003)</a:t>
            </a:r>
            <a:endParaRPr lang="zh-CN" altLang="en-US" sz="1200" b="0" i="0" strike="noStrike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2" name="AutoShape 17896"/>
          <p:cNvSpPr>
            <a:spLocks noChangeArrowheads="1"/>
          </p:cNvSpPr>
          <p:nvPr/>
        </p:nvSpPr>
        <p:spPr bwMode="auto">
          <a:xfrm>
            <a:off x="4503750" y="4060630"/>
            <a:ext cx="843613" cy="510112"/>
          </a:xfrm>
          <a:prstGeom prst="wedgeRectCallout">
            <a:avLst>
              <a:gd name="adj1" fmla="val -17904"/>
              <a:gd name="adj2" fmla="val 94803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</a:ln>
        </p:spPr>
        <p:txBody>
          <a:bodyPr wrap="square" lIns="27432" tIns="18288" rIns="0" bIns="0" anchor="ctr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rtl="1">
              <a:lnSpc>
                <a:spcPts val="1400"/>
              </a:lnSpc>
              <a:defRPr sz="1000"/>
            </a:pPr>
            <a:r>
              <a:rPr lang="en-US" altLang="zh-CN" sz="1200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Put back cabinet </a:t>
            </a:r>
            <a:endParaRPr lang="en-US" altLang="zh-CN" sz="1200" dirty="0" smtClean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14" name="图片 13" descr="IMG_0084.JPG"/>
          <p:cNvPicPr>
            <a:picLocks noChangeAspect="1"/>
          </p:cNvPicPr>
          <p:nvPr/>
        </p:nvPicPr>
        <p:blipFill>
          <a:blip r:embed="rId5" cstate="print"/>
          <a:srcRect l="17216" t="32734" r="35821" b="18014"/>
          <a:stretch>
            <a:fillRect/>
          </a:stretch>
        </p:blipFill>
        <p:spPr>
          <a:xfrm>
            <a:off x="5358522" y="1594659"/>
            <a:ext cx="2150988" cy="1503855"/>
          </a:xfrm>
          <a:prstGeom prst="rect">
            <a:avLst/>
          </a:prstGeom>
        </p:spPr>
      </p:pic>
      <p:sp>
        <p:nvSpPr>
          <p:cNvPr id="15" name="AutoShape 17896"/>
          <p:cNvSpPr>
            <a:spLocks noChangeArrowheads="1"/>
          </p:cNvSpPr>
          <p:nvPr/>
        </p:nvSpPr>
        <p:spPr bwMode="auto">
          <a:xfrm>
            <a:off x="6527466" y="2681604"/>
            <a:ext cx="843613" cy="416909"/>
          </a:xfrm>
          <a:prstGeom prst="wedgeRectCallout">
            <a:avLst>
              <a:gd name="adj1" fmla="val -21969"/>
              <a:gd name="adj2" fmla="val -109099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</a:ln>
        </p:spPr>
        <p:txBody>
          <a:bodyPr wrap="square" lIns="27432" tIns="18288" rIns="0" bIns="0" anchor="ctr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rtl="1">
              <a:lnSpc>
                <a:spcPts val="1400"/>
              </a:lnSpc>
              <a:defRPr sz="1000"/>
            </a:pPr>
            <a:r>
              <a:rPr lang="en-US" altLang="zh-CN" sz="1200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Insert speaker cable</a:t>
            </a:r>
            <a:endParaRPr lang="en-US" altLang="zh-CN" sz="1200" dirty="0" smtClean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3427039" y="336550"/>
            <a:ext cx="3385241" cy="338554"/>
          </a:xfrm>
          <a:prstGeom prst="rect">
            <a:avLst/>
          </a:prstGeom>
          <a:noFill/>
          <a:ln w="9525" cap="flat" cmpd="sng">
            <a:noFill/>
            <a:bevel/>
          </a:ln>
          <a:effectLst/>
        </p:spPr>
        <p:txBody>
          <a:bodyPr wrap="square">
            <a:spAutoFit/>
          </a:bodyPr>
          <a:lstStyle/>
          <a:p>
            <a:r>
              <a:rPr lang="en-US" altLang="zh-CN" sz="16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3E3EBC"/>
                </a:solidFill>
                <a:latin typeface="+mj-ea"/>
              </a:rPr>
              <a:t>15.ScreW back </a:t>
            </a:r>
            <a:r>
              <a:rPr lang="en-US" altLang="zh-CN" sz="160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3E3EBC"/>
                </a:solidFill>
                <a:latin typeface="+mj-ea"/>
              </a:rPr>
              <a:t>cabinetI</a:t>
            </a:r>
            <a:endParaRPr lang="zh-CN" altLang="en-US" sz="16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3E3EBC"/>
              </a:solidFill>
              <a:latin typeface="+mj-ea"/>
            </a:endParaRPr>
          </a:p>
        </p:txBody>
      </p:sp>
      <p:grpSp>
        <p:nvGrpSpPr>
          <p:cNvPr id="27" name="组合 26"/>
          <p:cNvGrpSpPr/>
          <p:nvPr/>
        </p:nvGrpSpPr>
        <p:grpSpPr>
          <a:xfrm>
            <a:off x="2340056" y="1243664"/>
            <a:ext cx="6015990" cy="3807045"/>
            <a:chOff x="2651760" y="926663"/>
            <a:chExt cx="6457950" cy="4087702"/>
          </a:xfrm>
        </p:grpSpPr>
        <p:pic>
          <p:nvPicPr>
            <p:cNvPr id="26" name="图片 25" descr="IMG_20160316_222144.jpg"/>
            <p:cNvPicPr>
              <a:picLocks noChangeAspect="1"/>
            </p:cNvPicPr>
            <p:nvPr/>
          </p:nvPicPr>
          <p:blipFill>
            <a:blip r:embed="rId3" cstate="print"/>
            <a:srcRect l="2224" t="3901" r="3025" b="16626"/>
            <a:stretch>
              <a:fillRect/>
            </a:stretch>
          </p:blipFill>
          <p:spPr>
            <a:xfrm>
              <a:off x="2651760" y="926663"/>
              <a:ext cx="6457950" cy="4087702"/>
            </a:xfrm>
            <a:prstGeom prst="rect">
              <a:avLst/>
            </a:prstGeom>
          </p:spPr>
        </p:pic>
        <p:pic>
          <p:nvPicPr>
            <p:cNvPr id="25" name="Picture 3"/>
            <p:cNvPicPr>
              <a:picLocks noChangeAspect="1" noChangeArrowheads="1"/>
            </p:cNvPicPr>
            <p:nvPr/>
          </p:nvPicPr>
          <p:blipFill>
            <a:blip r:embed="rId4" cstate="print">
              <a:lum bright="-20000"/>
            </a:blip>
            <a:srcRect/>
            <a:stretch>
              <a:fillRect/>
            </a:stretch>
          </p:blipFill>
          <p:spPr bwMode="auto">
            <a:xfrm rot="10800000">
              <a:off x="5822706" y="3417612"/>
              <a:ext cx="304252" cy="86443"/>
            </a:xfrm>
            <a:prstGeom prst="rect">
              <a:avLst/>
            </a:prstGeom>
            <a:noFill/>
            <a:ln w="1">
              <a:noFill/>
              <a:miter lim="800000"/>
              <a:headEnd/>
              <a:tailEnd type="none" w="med" len="med"/>
            </a:ln>
            <a:effectLst/>
          </p:spPr>
        </p:pic>
      </p:grpSp>
      <p:sp>
        <p:nvSpPr>
          <p:cNvPr id="28" name="Line 2590"/>
          <p:cNvSpPr>
            <a:spLocks noChangeShapeType="1"/>
          </p:cNvSpPr>
          <p:nvPr/>
        </p:nvSpPr>
        <p:spPr bwMode="auto">
          <a:xfrm flipH="1">
            <a:off x="3446241" y="2954300"/>
            <a:ext cx="1628187" cy="320664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tailEnd type="triangle" w="med" len="med"/>
          </a:ln>
        </p:spPr>
      </p:sp>
      <p:sp>
        <p:nvSpPr>
          <p:cNvPr id="29" name="Line 2590"/>
          <p:cNvSpPr>
            <a:spLocks noChangeShapeType="1"/>
          </p:cNvSpPr>
          <p:nvPr/>
        </p:nvSpPr>
        <p:spPr bwMode="auto">
          <a:xfrm flipH="1">
            <a:off x="3439142" y="3147269"/>
            <a:ext cx="1264423" cy="10356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tailEnd type="triangle" w="med" len="med"/>
          </a:ln>
        </p:spPr>
      </p:sp>
      <p:sp>
        <p:nvSpPr>
          <p:cNvPr id="32" name="Line 2590"/>
          <p:cNvSpPr>
            <a:spLocks noChangeShapeType="1"/>
          </p:cNvSpPr>
          <p:nvPr/>
        </p:nvSpPr>
        <p:spPr bwMode="auto">
          <a:xfrm flipH="1" flipV="1">
            <a:off x="4604482" y="2293806"/>
            <a:ext cx="585279" cy="45582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tailEnd type="triangle" w="med" len="med"/>
          </a:ln>
        </p:spPr>
      </p:sp>
      <p:sp>
        <p:nvSpPr>
          <p:cNvPr id="33" name="Line 2590"/>
          <p:cNvSpPr>
            <a:spLocks noChangeShapeType="1"/>
          </p:cNvSpPr>
          <p:nvPr/>
        </p:nvSpPr>
        <p:spPr bwMode="auto">
          <a:xfrm flipH="1" flipV="1">
            <a:off x="3450973" y="2380154"/>
            <a:ext cx="1790597" cy="54822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tailEnd type="triangle" w="med" len="med"/>
          </a:ln>
        </p:spPr>
      </p:sp>
      <p:sp>
        <p:nvSpPr>
          <p:cNvPr id="34" name="Line 2590"/>
          <p:cNvSpPr>
            <a:spLocks noChangeShapeType="1"/>
          </p:cNvSpPr>
          <p:nvPr/>
        </p:nvSpPr>
        <p:spPr bwMode="auto">
          <a:xfrm flipV="1">
            <a:off x="5786012" y="2276432"/>
            <a:ext cx="380142" cy="541946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tailEnd type="triangle" w="med" len="med"/>
          </a:ln>
        </p:spPr>
      </p:sp>
      <p:sp>
        <p:nvSpPr>
          <p:cNvPr id="35" name="Line 2590"/>
          <p:cNvSpPr>
            <a:spLocks noChangeShapeType="1"/>
          </p:cNvSpPr>
          <p:nvPr/>
        </p:nvSpPr>
        <p:spPr bwMode="auto">
          <a:xfrm flipV="1">
            <a:off x="5761169" y="2269335"/>
            <a:ext cx="1178504" cy="616464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tailEnd type="triangle" w="med" len="med"/>
          </a:ln>
        </p:spPr>
      </p:sp>
      <p:sp>
        <p:nvSpPr>
          <p:cNvPr id="47" name="Line 2590"/>
          <p:cNvSpPr>
            <a:spLocks noChangeShapeType="1"/>
          </p:cNvSpPr>
          <p:nvPr/>
        </p:nvSpPr>
        <p:spPr bwMode="auto">
          <a:xfrm flipH="1" flipV="1">
            <a:off x="5380391" y="2283530"/>
            <a:ext cx="42786" cy="43009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tailEnd type="triangle" w="med" len="med"/>
          </a:ln>
        </p:spPr>
      </p:sp>
      <p:sp>
        <p:nvSpPr>
          <p:cNvPr id="49" name="Line 2590"/>
          <p:cNvSpPr>
            <a:spLocks noChangeShapeType="1"/>
          </p:cNvSpPr>
          <p:nvPr/>
        </p:nvSpPr>
        <p:spPr bwMode="auto">
          <a:xfrm flipV="1">
            <a:off x="5942180" y="2334025"/>
            <a:ext cx="1352868" cy="58489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tailEnd type="triangle" w="med" len="med"/>
          </a:ln>
        </p:spPr>
      </p:sp>
      <p:sp>
        <p:nvSpPr>
          <p:cNvPr id="50" name="Line 2590"/>
          <p:cNvSpPr>
            <a:spLocks noChangeShapeType="1"/>
          </p:cNvSpPr>
          <p:nvPr/>
        </p:nvSpPr>
        <p:spPr bwMode="auto">
          <a:xfrm>
            <a:off x="5894933" y="2997261"/>
            <a:ext cx="1420227" cy="2185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tailEnd type="triangle" w="med" len="med"/>
          </a:ln>
        </p:spPr>
      </p:sp>
      <p:sp>
        <p:nvSpPr>
          <p:cNvPr id="52" name="Line 2590"/>
          <p:cNvSpPr>
            <a:spLocks noChangeShapeType="1"/>
          </p:cNvSpPr>
          <p:nvPr/>
        </p:nvSpPr>
        <p:spPr bwMode="auto">
          <a:xfrm>
            <a:off x="5746973" y="3062434"/>
            <a:ext cx="1208081" cy="124165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tailEnd type="triangle" w="med" len="med"/>
          </a:ln>
        </p:spPr>
      </p:sp>
      <p:sp>
        <p:nvSpPr>
          <p:cNvPr id="53" name="Line 2590"/>
          <p:cNvSpPr>
            <a:spLocks noChangeShapeType="1"/>
          </p:cNvSpPr>
          <p:nvPr/>
        </p:nvSpPr>
        <p:spPr bwMode="auto">
          <a:xfrm flipH="1" flipV="1">
            <a:off x="3806523" y="2299720"/>
            <a:ext cx="1414935" cy="54822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tailEnd type="triangle" w="med" len="med"/>
          </a:ln>
        </p:spPr>
      </p:sp>
      <p:sp>
        <p:nvSpPr>
          <p:cNvPr id="54" name="Line 2590"/>
          <p:cNvSpPr>
            <a:spLocks noChangeShapeType="1"/>
          </p:cNvSpPr>
          <p:nvPr/>
        </p:nvSpPr>
        <p:spPr bwMode="auto">
          <a:xfrm>
            <a:off x="5916228" y="3062434"/>
            <a:ext cx="2028104" cy="129487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tailEnd type="triangle" w="med" len="med"/>
          </a:ln>
        </p:spPr>
      </p:sp>
      <p:sp>
        <p:nvSpPr>
          <p:cNvPr id="55" name="Line 2590"/>
          <p:cNvSpPr>
            <a:spLocks noChangeShapeType="1"/>
          </p:cNvSpPr>
          <p:nvPr/>
        </p:nvSpPr>
        <p:spPr bwMode="auto">
          <a:xfrm flipH="1">
            <a:off x="2809480" y="3088060"/>
            <a:ext cx="1851791" cy="1410356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tailEnd type="triangle" w="med" len="med"/>
          </a:ln>
        </p:spPr>
      </p:sp>
      <p:sp>
        <p:nvSpPr>
          <p:cNvPr id="57" name="Text Box 3"/>
          <p:cNvSpPr txBox="1">
            <a:spLocks noChangeArrowheads="1"/>
          </p:cNvSpPr>
          <p:nvPr/>
        </p:nvSpPr>
        <p:spPr bwMode="auto">
          <a:xfrm>
            <a:off x="27159" y="846653"/>
            <a:ext cx="9082551" cy="738664"/>
          </a:xfrm>
          <a:prstGeom prst="rect">
            <a:avLst/>
          </a:prstGeom>
          <a:noFill/>
          <a:ln w="9525" cap="flat" cmpd="sng">
            <a:noFill/>
            <a:bevel/>
          </a:ln>
          <a:effectLst/>
        </p:spPr>
        <p:txBody>
          <a:bodyPr wrap="square">
            <a:spAutoFit/>
          </a:bodyPr>
          <a:lstStyle/>
          <a:p>
            <a:pPr lvl="0" eaLnBrk="0" hangingPunct="0">
              <a:spcBef>
                <a:spcPct val="20000"/>
              </a:spcBef>
              <a:buClr>
                <a:schemeClr val="accent1"/>
              </a:buClr>
              <a:buSzPct val="70000"/>
            </a:pPr>
            <a:r>
              <a:rPr kumimoji="1" lang="en-US" altLang="zh-CN" sz="1400" b="1" dirty="0" smtClean="0">
                <a:latin typeface="宋体" panose="02010600030101010101" pitchFamily="2" charset="-122"/>
              </a:rPr>
              <a:t>attention</a:t>
            </a:r>
            <a:r>
              <a:rPr kumimoji="1" lang="zh-CN" altLang="en-US" sz="1400" b="1" dirty="0" smtClean="0">
                <a:latin typeface="宋体" panose="02010600030101010101" pitchFamily="2" charset="-122"/>
              </a:rPr>
              <a:t>：</a:t>
            </a:r>
            <a:r>
              <a:rPr lang="en-US" altLang="zh-CN" sz="1400" dirty="0"/>
              <a:t> 1. The terminal board screw shall be locked first;2. The torque of the electric batch is 3.5 + / 0.5Kgf/cm2 </a:t>
            </a:r>
            <a:r>
              <a:rPr kumimoji="1" lang="zh-CN" altLang="en-US" sz="1400" dirty="0" smtClean="0">
                <a:latin typeface="宋体" panose="02010600030101010101" pitchFamily="2" charset="-122"/>
              </a:rPr>
              <a:t>；</a:t>
            </a:r>
            <a:endParaRPr kumimoji="1" lang="en-US" altLang="zh-CN" sz="1400" dirty="0" smtClean="0">
              <a:latin typeface="宋体" panose="02010600030101010101" pitchFamily="2" charset="-122"/>
            </a:endParaRPr>
          </a:p>
          <a:p>
            <a:endParaRPr lang="zh-CN" altLang="en-US" sz="14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3E3EBC"/>
              </a:solidFill>
              <a:latin typeface="+mj-ea"/>
            </a:endParaRPr>
          </a:p>
        </p:txBody>
      </p:sp>
      <p:pic>
        <p:nvPicPr>
          <p:cNvPr id="41" name="图片 40" descr="IMG_0069.JPG"/>
          <p:cNvPicPr>
            <a:picLocks noChangeAspect="1"/>
          </p:cNvPicPr>
          <p:nvPr/>
        </p:nvPicPr>
        <p:blipFill>
          <a:blip r:embed="rId5" cstate="print"/>
          <a:srcRect l="15482" t="51424" r="68074" b="29568"/>
          <a:stretch>
            <a:fillRect/>
          </a:stretch>
        </p:blipFill>
        <p:spPr>
          <a:xfrm>
            <a:off x="5098889" y="3363839"/>
            <a:ext cx="605790" cy="466814"/>
          </a:xfrm>
          <a:prstGeom prst="rect">
            <a:avLst/>
          </a:prstGeom>
        </p:spPr>
      </p:pic>
      <p:sp>
        <p:nvSpPr>
          <p:cNvPr id="40" name="Line 2590"/>
          <p:cNvSpPr>
            <a:spLocks noChangeShapeType="1"/>
          </p:cNvSpPr>
          <p:nvPr/>
        </p:nvSpPr>
        <p:spPr bwMode="auto">
          <a:xfrm>
            <a:off x="5542698" y="3062434"/>
            <a:ext cx="637652" cy="124165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tailEnd type="triangle" w="med" len="med"/>
          </a:ln>
        </p:spPr>
      </p:sp>
      <p:sp>
        <p:nvSpPr>
          <p:cNvPr id="56" name="Text Box 2591"/>
          <p:cNvSpPr txBox="1">
            <a:spLocks noChangeArrowheads="1"/>
          </p:cNvSpPr>
          <p:nvPr/>
        </p:nvSpPr>
        <p:spPr bwMode="auto">
          <a:xfrm>
            <a:off x="4675467" y="2582852"/>
            <a:ext cx="1490687" cy="552542"/>
          </a:xfrm>
          <a:prstGeom prst="rect">
            <a:avLst/>
          </a:prstGeom>
          <a:solidFill>
            <a:srgbClr val="FFFFFF"/>
          </a:solidFill>
          <a:ln w="9525">
            <a:solidFill>
              <a:srgbClr val="FF0000"/>
            </a:solidFill>
            <a:miter lim="800000"/>
          </a:ln>
        </p:spPr>
        <p:txBody>
          <a:bodyPr wrap="square" lIns="27432" tIns="18288" rIns="0" bIns="0" anchor="ctr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>
              <a:defRPr sz="1000"/>
            </a:pPr>
            <a:r>
              <a:rPr lang="en-US" altLang="zh-CN" sz="1200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Screw19</a:t>
            </a:r>
            <a:r>
              <a:rPr lang="zh-CN" altLang="en-US" sz="1200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en-US" altLang="zh-CN" sz="1200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pcs </a:t>
            </a:r>
            <a:r>
              <a:rPr lang="en-US" altLang="zh-CN" sz="1200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K</a:t>
            </a:r>
            <a:r>
              <a:rPr lang="en-US" altLang="zh-CN" sz="1200" b="0" i="0" strike="noStrike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M3*6black screw</a:t>
            </a:r>
            <a:r>
              <a:rPr kumimoji="1" lang="en-US" altLang="zh-CN" sz="1200" dirty="0" smtClean="0">
                <a:latin typeface="+mn-ea"/>
              </a:rPr>
              <a:t>(</a:t>
            </a:r>
            <a:r>
              <a:rPr lang="en-US" altLang="zh-CN" sz="1200" dirty="0" smtClean="0">
                <a:solidFill>
                  <a:srgbClr val="000000"/>
                </a:solidFill>
                <a:latin typeface="宋体" panose="02010600030101010101" pitchFamily="2" charset="-122"/>
              </a:rPr>
              <a:t>P/N </a:t>
            </a:r>
            <a:r>
              <a:rPr kumimoji="1" lang="en-US" altLang="zh-CN" sz="1200" dirty="0" smtClean="0">
                <a:latin typeface="+mn-ea"/>
              </a:rPr>
              <a:t>:</a:t>
            </a:r>
            <a:r>
              <a:rPr kumimoji="1" lang="en-US" altLang="zh-CN" sz="1200" dirty="0" smtClean="0">
                <a:latin typeface="+mn-ea"/>
              </a:rPr>
              <a:t>AS0010409)</a:t>
            </a:r>
            <a:endParaRPr lang="zh-CN" altLang="en-US" sz="1200" b="0" i="0" strike="noStrike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42" name="图片 41" descr="P51005-212446.jpg"/>
          <p:cNvPicPr>
            <a:picLocks noChangeAspect="1"/>
          </p:cNvPicPr>
          <p:nvPr/>
        </p:nvPicPr>
        <p:blipFill>
          <a:blip r:embed="rId6" cstate="print"/>
          <a:srcRect l="50424" t="49889" r="40828" b="41463"/>
          <a:stretch>
            <a:fillRect/>
          </a:stretch>
        </p:blipFill>
        <p:spPr bwMode="auto">
          <a:xfrm>
            <a:off x="387857" y="1588581"/>
            <a:ext cx="788670" cy="83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" name="矩形标注 42"/>
          <p:cNvSpPr/>
          <p:nvPr/>
        </p:nvSpPr>
        <p:spPr bwMode="auto">
          <a:xfrm>
            <a:off x="387857" y="2654696"/>
            <a:ext cx="1337190" cy="599207"/>
          </a:xfrm>
          <a:prstGeom prst="wedgeRectCallout">
            <a:avLst>
              <a:gd name="adj1" fmla="val -24966"/>
              <a:gd name="adj2" fmla="val -99956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</a:ln>
          <a:effectLst/>
        </p:spPr>
        <p:txBody>
          <a:bodyPr wrap="square" rtlCol="0" anchor="ctr">
            <a:noAutofit/>
          </a:bodyPr>
          <a:lstStyle/>
          <a:p>
            <a:pPr algn="ctr"/>
            <a:r>
              <a:rPr lang="en-US" altLang="zh-CN" sz="1200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KM3*6</a:t>
            </a:r>
            <a:r>
              <a:rPr lang="zh-CN" altLang="en-US" sz="1200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en-US" altLang="zh-CN" sz="1200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black screw </a:t>
            </a:r>
            <a:r>
              <a:rPr lang="en-US" altLang="zh-CN" sz="1200" dirty="0" smtClean="0">
                <a:latin typeface="+mj-ea"/>
                <a:ea typeface="+mj-ea"/>
              </a:rPr>
              <a:t>(</a:t>
            </a:r>
            <a:r>
              <a:rPr lang="en-US" altLang="zh-CN" sz="1200" dirty="0" smtClean="0">
                <a:solidFill>
                  <a:srgbClr val="000000"/>
                </a:solidFill>
                <a:latin typeface="宋体" panose="02010600030101010101" pitchFamily="2" charset="-122"/>
              </a:rPr>
              <a:t>P/N </a:t>
            </a:r>
            <a:r>
              <a:rPr lang="en-US" altLang="zh-CN" sz="1200" dirty="0" smtClean="0">
                <a:latin typeface="+mj-ea"/>
                <a:ea typeface="+mj-ea"/>
              </a:rPr>
              <a:t>:</a:t>
            </a:r>
            <a:r>
              <a:rPr lang="en-US" altLang="zh-CN" sz="1200" dirty="0" smtClean="0">
                <a:latin typeface="+mj-ea"/>
                <a:ea typeface="+mj-ea"/>
              </a:rPr>
              <a:t>AS0010409)</a:t>
            </a:r>
            <a:endParaRPr lang="zh-CN" altLang="en-US" sz="1200" dirty="0">
              <a:latin typeface="+mj-ea"/>
              <a:ea typeface="+mj-ea"/>
            </a:endParaRPr>
          </a:p>
        </p:txBody>
      </p:sp>
      <p:sp>
        <p:nvSpPr>
          <p:cNvPr id="80" name="Line 2590"/>
          <p:cNvSpPr>
            <a:spLocks noChangeShapeType="1"/>
          </p:cNvSpPr>
          <p:nvPr/>
        </p:nvSpPr>
        <p:spPr bwMode="auto">
          <a:xfrm>
            <a:off x="5908954" y="3135393"/>
            <a:ext cx="1405019" cy="982229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tailEnd type="triangle" w="med" len="med"/>
          </a:ln>
        </p:spPr>
      </p:sp>
      <p:sp>
        <p:nvSpPr>
          <p:cNvPr id="30" name="Line 2590"/>
          <p:cNvSpPr>
            <a:spLocks noChangeShapeType="1"/>
          </p:cNvSpPr>
          <p:nvPr/>
        </p:nvSpPr>
        <p:spPr bwMode="auto">
          <a:xfrm flipH="1">
            <a:off x="4677757" y="3146639"/>
            <a:ext cx="421132" cy="13643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tailEnd type="triangle" w="med" len="med"/>
          </a:ln>
        </p:spPr>
      </p:sp>
      <p:sp>
        <p:nvSpPr>
          <p:cNvPr id="31" name="Line 2590"/>
          <p:cNvSpPr>
            <a:spLocks noChangeShapeType="1"/>
          </p:cNvSpPr>
          <p:nvPr/>
        </p:nvSpPr>
        <p:spPr bwMode="auto">
          <a:xfrm flipV="1">
            <a:off x="6190997" y="2689281"/>
            <a:ext cx="1037327" cy="22963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tailEnd type="triangle" w="med" len="med"/>
          </a:ln>
        </p:spPr>
      </p:sp>
      <p:sp>
        <p:nvSpPr>
          <p:cNvPr id="36" name="Line 2590"/>
          <p:cNvSpPr>
            <a:spLocks noChangeShapeType="1"/>
          </p:cNvSpPr>
          <p:nvPr/>
        </p:nvSpPr>
        <p:spPr bwMode="auto">
          <a:xfrm>
            <a:off x="6172949" y="3135392"/>
            <a:ext cx="1055375" cy="560014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tailEnd type="triangle" w="med" len="med"/>
          </a:ln>
        </p:spPr>
      </p:sp>
      <p:sp>
        <p:nvSpPr>
          <p:cNvPr id="37" name="Line 2590"/>
          <p:cNvSpPr>
            <a:spLocks noChangeShapeType="1"/>
          </p:cNvSpPr>
          <p:nvPr/>
        </p:nvSpPr>
        <p:spPr bwMode="auto">
          <a:xfrm>
            <a:off x="5660137" y="3121614"/>
            <a:ext cx="506017" cy="90974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tailEnd type="triangle" w="med" len="med"/>
          </a:ln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635635" y="1173480"/>
            <a:ext cx="435610" cy="828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" name="图片 49" descr="IMG_20160316_222144.jpg"/>
          <p:cNvPicPr>
            <a:picLocks noChangeAspect="1"/>
          </p:cNvPicPr>
          <p:nvPr/>
        </p:nvPicPr>
        <p:blipFill>
          <a:blip r:embed="rId4" cstate="print"/>
          <a:srcRect l="2224" t="3901" r="3025" b="16626"/>
          <a:stretch>
            <a:fillRect/>
          </a:stretch>
        </p:blipFill>
        <p:spPr>
          <a:xfrm>
            <a:off x="2594788" y="1469251"/>
            <a:ext cx="4359362" cy="2710654"/>
          </a:xfrm>
          <a:prstGeom prst="rect">
            <a:avLst/>
          </a:prstGeom>
        </p:spPr>
      </p:pic>
      <p:sp>
        <p:nvSpPr>
          <p:cNvPr id="27" name="Line 2590"/>
          <p:cNvSpPr>
            <a:spLocks noChangeShapeType="1"/>
          </p:cNvSpPr>
          <p:nvPr/>
        </p:nvSpPr>
        <p:spPr bwMode="auto">
          <a:xfrm flipH="1" flipV="1">
            <a:off x="5327220" y="4155204"/>
            <a:ext cx="245819" cy="19670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tailEnd type="triangle" w="med" len="med"/>
          </a:ln>
        </p:spPr>
      </p:sp>
      <p:sp>
        <p:nvSpPr>
          <p:cNvPr id="31" name="Line 2590"/>
          <p:cNvSpPr>
            <a:spLocks noChangeShapeType="1"/>
          </p:cNvSpPr>
          <p:nvPr/>
        </p:nvSpPr>
        <p:spPr bwMode="auto">
          <a:xfrm flipV="1">
            <a:off x="4245505" y="4155204"/>
            <a:ext cx="126286" cy="327696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tailEnd type="triangle" w="med" len="med"/>
          </a:ln>
        </p:spPr>
      </p:sp>
      <p:sp>
        <p:nvSpPr>
          <p:cNvPr id="32" name="Line 2590"/>
          <p:cNvSpPr>
            <a:spLocks noChangeShapeType="1"/>
          </p:cNvSpPr>
          <p:nvPr/>
        </p:nvSpPr>
        <p:spPr bwMode="auto">
          <a:xfrm flipH="1" flipV="1">
            <a:off x="3429859" y="4152824"/>
            <a:ext cx="798638" cy="330076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tailEnd type="triangle" w="med" len="med"/>
          </a:ln>
        </p:spPr>
      </p:sp>
      <p:sp>
        <p:nvSpPr>
          <p:cNvPr id="34" name="Line 2590"/>
          <p:cNvSpPr>
            <a:spLocks noChangeShapeType="1"/>
          </p:cNvSpPr>
          <p:nvPr/>
        </p:nvSpPr>
        <p:spPr bwMode="auto">
          <a:xfrm flipH="1" flipV="1">
            <a:off x="2831745" y="4138928"/>
            <a:ext cx="1351615" cy="34397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tailEnd type="triangle" w="med" len="med"/>
          </a:ln>
        </p:spPr>
      </p:sp>
      <p:sp>
        <p:nvSpPr>
          <p:cNvPr id="35" name="Line 2590"/>
          <p:cNvSpPr>
            <a:spLocks noChangeShapeType="1"/>
          </p:cNvSpPr>
          <p:nvPr/>
        </p:nvSpPr>
        <p:spPr bwMode="auto">
          <a:xfrm flipV="1">
            <a:off x="5573040" y="4107348"/>
            <a:ext cx="673045" cy="244564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tailEnd type="triangle" w="med" len="med"/>
          </a:ln>
        </p:spPr>
      </p:sp>
      <p:sp>
        <p:nvSpPr>
          <p:cNvPr id="45" name="Line 2590"/>
          <p:cNvSpPr>
            <a:spLocks noChangeShapeType="1"/>
          </p:cNvSpPr>
          <p:nvPr/>
        </p:nvSpPr>
        <p:spPr bwMode="auto">
          <a:xfrm flipV="1">
            <a:off x="5573040" y="4065908"/>
            <a:ext cx="1289014" cy="286004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tailEnd type="triangle" w="med" len="med"/>
          </a:ln>
        </p:spPr>
      </p:sp>
      <p:sp>
        <p:nvSpPr>
          <p:cNvPr id="46" name="Text Box 2591"/>
          <p:cNvSpPr txBox="1">
            <a:spLocks noChangeArrowheads="1"/>
          </p:cNvSpPr>
          <p:nvPr/>
        </p:nvSpPr>
        <p:spPr bwMode="auto">
          <a:xfrm>
            <a:off x="4183360" y="4351912"/>
            <a:ext cx="1516559" cy="393416"/>
          </a:xfrm>
          <a:prstGeom prst="rect">
            <a:avLst/>
          </a:prstGeom>
          <a:solidFill>
            <a:srgbClr val="FFFFFF"/>
          </a:solidFill>
          <a:ln w="9525">
            <a:solidFill>
              <a:srgbClr val="FF0000"/>
            </a:solidFill>
            <a:miter lim="800000"/>
          </a:ln>
        </p:spPr>
        <p:txBody>
          <a:bodyPr wrap="square" lIns="27432" tIns="18288" rIns="0" bIns="0" anchor="ctr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>
              <a:defRPr sz="1000"/>
            </a:pPr>
            <a:r>
              <a:rPr lang="en-US" altLang="zh-CN" sz="1200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Screw </a:t>
            </a:r>
            <a:r>
              <a:rPr lang="en-US" altLang="zh-CN" sz="1200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6</a:t>
            </a:r>
            <a:r>
              <a:rPr lang="en-US" altLang="zh-CN" sz="1200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pcs</a:t>
            </a:r>
            <a:r>
              <a:rPr lang="en-US" altLang="zh-CN" sz="1200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P</a:t>
            </a:r>
            <a:r>
              <a:rPr lang="en-US" altLang="zh-CN" sz="1200" b="0" i="0" strike="noStrike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A3*10</a:t>
            </a:r>
            <a:r>
              <a:rPr lang="en-US" altLang="zh-CN" sz="1200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en-US" altLang="zh-CN" sz="12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black screw </a:t>
            </a:r>
            <a:r>
              <a:rPr kumimoji="1" lang="en-US" altLang="zh-CN" sz="1200" dirty="0" smtClean="0">
                <a:latin typeface="宋体" panose="02010600030101010101" pitchFamily="2" charset="-122"/>
              </a:rPr>
              <a:t>(</a:t>
            </a:r>
            <a:r>
              <a:rPr lang="en-US" altLang="zh-CN" sz="1200" dirty="0">
                <a:solidFill>
                  <a:srgbClr val="000000"/>
                </a:solidFill>
                <a:latin typeface="宋体" panose="02010600030101010101" pitchFamily="2" charset="-122"/>
              </a:rPr>
              <a:t>P/N </a:t>
            </a:r>
            <a:r>
              <a:rPr kumimoji="1" lang="en-US" altLang="zh-CN" sz="1200" dirty="0" smtClean="0">
                <a:latin typeface="宋体" panose="02010600030101010101" pitchFamily="2" charset="-122"/>
              </a:rPr>
              <a:t>:</a:t>
            </a:r>
            <a:r>
              <a:rPr kumimoji="1" lang="en-US" altLang="zh-CN" sz="1200" dirty="0">
                <a:latin typeface="宋体" panose="02010600030101010101" pitchFamily="2" charset="-122"/>
              </a:rPr>
              <a:t>AS0010262)</a:t>
            </a:r>
            <a:endParaRPr lang="zh-CN" altLang="en-US" sz="1200" b="0" i="0" strike="noStrike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47" name="Line 2590"/>
          <p:cNvSpPr>
            <a:spLocks noChangeShapeType="1"/>
          </p:cNvSpPr>
          <p:nvPr/>
        </p:nvSpPr>
        <p:spPr bwMode="auto">
          <a:xfrm>
            <a:off x="3544697" y="3197772"/>
            <a:ext cx="419091" cy="578134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tailEnd type="triangle" w="med" len="med"/>
          </a:ln>
        </p:spPr>
      </p:sp>
      <p:sp>
        <p:nvSpPr>
          <p:cNvPr id="48" name="Text Box 2591"/>
          <p:cNvSpPr txBox="1">
            <a:spLocks noChangeArrowheads="1"/>
          </p:cNvSpPr>
          <p:nvPr/>
        </p:nvSpPr>
        <p:spPr bwMode="auto">
          <a:xfrm>
            <a:off x="3083336" y="2645046"/>
            <a:ext cx="1439502" cy="542298"/>
          </a:xfrm>
          <a:prstGeom prst="rect">
            <a:avLst/>
          </a:prstGeom>
          <a:solidFill>
            <a:srgbClr val="FFFFFF"/>
          </a:solidFill>
          <a:ln w="9525">
            <a:solidFill>
              <a:srgbClr val="FF0000"/>
            </a:solidFill>
            <a:miter lim="800000"/>
          </a:ln>
        </p:spPr>
        <p:txBody>
          <a:bodyPr wrap="square" lIns="27432" tIns="18288" rIns="0" bIns="0" anchor="ctr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>
              <a:defRPr sz="1000"/>
            </a:pPr>
            <a:r>
              <a:rPr lang="en-US" altLang="zh-CN" sz="1200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Screw 1</a:t>
            </a:r>
            <a:r>
              <a:rPr lang="en-US" altLang="zh-CN" sz="1200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pcs</a:t>
            </a:r>
            <a:r>
              <a:rPr lang="en-US" altLang="zh-CN" sz="1200" dirty="0" smtClean="0">
                <a:solidFill>
                  <a:srgbClr val="000000"/>
                </a:solidFill>
                <a:latin typeface="宋体" panose="02010600030101010101" pitchFamily="2" charset="-122"/>
              </a:rPr>
              <a:t>TA3*8</a:t>
            </a:r>
            <a:r>
              <a:rPr lang="en-US" altLang="zh-CN" sz="12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black screw </a:t>
            </a:r>
            <a:r>
              <a:rPr kumimoji="1" lang="en-US" altLang="zh-CN" sz="1200" dirty="0" smtClean="0">
                <a:latin typeface="宋体" panose="02010600030101010101" pitchFamily="2" charset="-122"/>
              </a:rPr>
              <a:t>(</a:t>
            </a:r>
            <a:r>
              <a:rPr lang="en-US" altLang="zh-CN" sz="1200" dirty="0">
                <a:solidFill>
                  <a:srgbClr val="000000"/>
                </a:solidFill>
                <a:latin typeface="宋体" panose="02010600030101010101" pitchFamily="2" charset="-122"/>
              </a:rPr>
              <a:t>P/N </a:t>
            </a:r>
            <a:r>
              <a:rPr kumimoji="1" lang="en-US" altLang="zh-CN" sz="1200" dirty="0" smtClean="0">
                <a:latin typeface="宋体" panose="02010600030101010101" pitchFamily="2" charset="-122"/>
              </a:rPr>
              <a:t>:</a:t>
            </a:r>
            <a:r>
              <a:rPr kumimoji="1" lang="en-US" altLang="zh-CN" sz="1200" dirty="0">
                <a:latin typeface="宋体" panose="02010600030101010101" pitchFamily="2" charset="-122"/>
              </a:rPr>
              <a:t>AS0010134)</a:t>
            </a:r>
            <a:endParaRPr lang="zh-CN" altLang="en-US" sz="1200" b="0" i="0" strike="noStrike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52" name="Text Box 3"/>
          <p:cNvSpPr txBox="1">
            <a:spLocks noChangeArrowheads="1"/>
          </p:cNvSpPr>
          <p:nvPr/>
        </p:nvSpPr>
        <p:spPr bwMode="auto">
          <a:xfrm>
            <a:off x="95885" y="846653"/>
            <a:ext cx="8823325" cy="738664"/>
          </a:xfrm>
          <a:prstGeom prst="rect">
            <a:avLst/>
          </a:prstGeom>
          <a:noFill/>
          <a:ln w="9525" cap="flat" cmpd="sng">
            <a:noFill/>
            <a:bevel/>
          </a:ln>
          <a:effectLst/>
        </p:spPr>
        <p:txBody>
          <a:bodyPr wrap="square">
            <a:spAutoFit/>
          </a:bodyPr>
          <a:lstStyle/>
          <a:p>
            <a:pPr lvl="0" eaLnBrk="0" hangingPunct="0">
              <a:spcBef>
                <a:spcPct val="20000"/>
              </a:spcBef>
              <a:buClr>
                <a:schemeClr val="accent1"/>
              </a:buClr>
              <a:buSzPct val="70000"/>
            </a:pPr>
            <a:r>
              <a:rPr kumimoji="1" lang="en-US" altLang="zh-CN" sz="1400" b="1" dirty="0" smtClean="0">
                <a:latin typeface="宋体" panose="02010600030101010101" pitchFamily="2" charset="-122"/>
              </a:rPr>
              <a:t>attention</a:t>
            </a:r>
            <a:r>
              <a:rPr kumimoji="1" lang="zh-CN" altLang="en-US" sz="1400" b="1" dirty="0" smtClean="0">
                <a:latin typeface="宋体" panose="02010600030101010101" pitchFamily="2" charset="-122"/>
              </a:rPr>
              <a:t>：</a:t>
            </a:r>
            <a:r>
              <a:rPr kumimoji="1" lang="en-US" altLang="zh-CN" sz="1400" dirty="0" smtClean="0">
                <a:latin typeface="宋体" panose="02010600030101010101" pitchFamily="2" charset="-122"/>
              </a:rPr>
              <a:t> </a:t>
            </a:r>
            <a:r>
              <a:rPr kumimoji="1" lang="en-US" altLang="zh-CN" sz="1400" dirty="0">
                <a:latin typeface="宋体" panose="02010600030101010101" pitchFamily="2" charset="-122"/>
              </a:rPr>
              <a:t>1</a:t>
            </a:r>
            <a:r>
              <a:rPr kumimoji="1" lang="en-US" altLang="zh-CN" sz="1400" dirty="0" smtClean="0">
                <a:latin typeface="宋体" panose="02010600030101010101" pitchFamily="2" charset="-122"/>
              </a:rPr>
              <a:t>.</a:t>
            </a:r>
            <a:r>
              <a:rPr lang="en-US" altLang="zh-CN" sz="1400" dirty="0"/>
              <a:t> 1. The terminal board screw shall be locked first;2. The torque of the electric batch is 3.5 + / 0.5Kgf/cm2 </a:t>
            </a:r>
            <a:r>
              <a:rPr kumimoji="1" lang="zh-CN" altLang="en-US" sz="1400" dirty="0" smtClean="0">
                <a:latin typeface="宋体" panose="02010600030101010101" pitchFamily="2" charset="-122"/>
              </a:rPr>
              <a:t>；</a:t>
            </a:r>
            <a:endParaRPr kumimoji="1" lang="en-US" altLang="zh-CN" sz="1400" dirty="0" smtClean="0">
              <a:latin typeface="宋体" panose="02010600030101010101" pitchFamily="2" charset="-122"/>
            </a:endParaRPr>
          </a:p>
          <a:p>
            <a:endParaRPr lang="zh-CN" altLang="en-US" sz="14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3E3EBC"/>
              </a:solidFill>
              <a:latin typeface="+mj-ea"/>
            </a:endParaRPr>
          </a:p>
        </p:txBody>
      </p:sp>
      <p:sp>
        <p:nvSpPr>
          <p:cNvPr id="19" name="矩形标注 18"/>
          <p:cNvSpPr/>
          <p:nvPr/>
        </p:nvSpPr>
        <p:spPr bwMode="auto">
          <a:xfrm>
            <a:off x="184580" y="3953968"/>
            <a:ext cx="1337190" cy="599207"/>
          </a:xfrm>
          <a:prstGeom prst="wedgeRectCallout">
            <a:avLst>
              <a:gd name="adj1" fmla="val -24966"/>
              <a:gd name="adj2" fmla="val -99956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</a:ln>
          <a:effectLst/>
        </p:spPr>
        <p:txBody>
          <a:bodyPr wrap="square" rtlCol="0" anchor="ctr">
            <a:noAutofit/>
          </a:bodyPr>
          <a:lstStyle/>
          <a:p>
            <a:pPr algn="ctr"/>
            <a:r>
              <a:rPr lang="en-US" altLang="zh-CN" sz="1200" dirty="0">
                <a:solidFill>
                  <a:srgbClr val="000000"/>
                </a:solidFill>
                <a:latin typeface="宋体" panose="02010600030101010101" pitchFamily="2" charset="-122"/>
              </a:rPr>
              <a:t>TA3*8 black screw </a:t>
            </a:r>
            <a:r>
              <a:rPr lang="en-US" altLang="zh-CN" sz="1200" dirty="0" smtClean="0">
                <a:latin typeface="+mj-ea"/>
                <a:ea typeface="+mj-ea"/>
              </a:rPr>
              <a:t>(</a:t>
            </a:r>
            <a:r>
              <a:rPr lang="en-US" altLang="zh-CN" sz="1200" dirty="0">
                <a:solidFill>
                  <a:srgbClr val="000000"/>
                </a:solidFill>
                <a:latin typeface="宋体" panose="02010600030101010101" pitchFamily="2" charset="-122"/>
              </a:rPr>
              <a:t>P/N </a:t>
            </a:r>
            <a:r>
              <a:rPr lang="en-US" altLang="zh-CN" sz="1200" dirty="0" smtClean="0">
                <a:latin typeface="+mj-ea"/>
                <a:ea typeface="+mj-ea"/>
              </a:rPr>
              <a:t>:</a:t>
            </a:r>
            <a:r>
              <a:rPr kumimoji="1" lang="en-US" altLang="zh-CN" sz="1200" dirty="0" smtClean="0">
                <a:latin typeface="宋体" panose="02010600030101010101" pitchFamily="2" charset="-122"/>
              </a:rPr>
              <a:t> </a:t>
            </a:r>
            <a:r>
              <a:rPr kumimoji="1" lang="en-US" altLang="zh-CN" sz="1200" dirty="0">
                <a:latin typeface="宋体" panose="02010600030101010101" pitchFamily="2" charset="-122"/>
              </a:rPr>
              <a:t>AS0010134</a:t>
            </a:r>
            <a:r>
              <a:rPr lang="en-US" altLang="zh-CN" sz="1200" dirty="0" smtClean="0">
                <a:latin typeface="+mj-ea"/>
                <a:ea typeface="+mj-ea"/>
              </a:rPr>
              <a:t>)</a:t>
            </a:r>
            <a:endParaRPr lang="zh-CN" altLang="en-US" sz="1200" dirty="0">
              <a:latin typeface="+mj-ea"/>
              <a:ea typeface="+mj-ea"/>
            </a:endParaRPr>
          </a:p>
        </p:txBody>
      </p:sp>
      <p:sp>
        <p:nvSpPr>
          <p:cNvPr id="20" name="矩形标注 19"/>
          <p:cNvSpPr/>
          <p:nvPr/>
        </p:nvSpPr>
        <p:spPr bwMode="auto">
          <a:xfrm>
            <a:off x="95885" y="2017471"/>
            <a:ext cx="1514862" cy="599207"/>
          </a:xfrm>
          <a:prstGeom prst="wedgeRectCallout">
            <a:avLst>
              <a:gd name="adj1" fmla="val -18268"/>
              <a:gd name="adj2" fmla="val -104483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</a:ln>
          <a:effectLst/>
        </p:spPr>
        <p:txBody>
          <a:bodyPr wrap="square" rtlCol="0" anchor="ctr">
            <a:noAutofit/>
          </a:bodyPr>
          <a:lstStyle/>
          <a:p>
            <a:pPr algn="ctr"/>
            <a:r>
              <a:rPr lang="en-US" altLang="zh-CN" sz="1200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PA3*10</a:t>
            </a:r>
            <a:r>
              <a:rPr lang="zh-CN" altLang="en-US" sz="1200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en-US" altLang="zh-CN" sz="1200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black screw </a:t>
            </a:r>
            <a:r>
              <a:rPr lang="en-US" altLang="zh-CN" sz="1200" dirty="0" smtClean="0">
                <a:latin typeface="+mj-ea"/>
                <a:ea typeface="+mj-ea"/>
              </a:rPr>
              <a:t>(</a:t>
            </a:r>
            <a:r>
              <a:rPr lang="en-US" altLang="zh-CN" sz="1200" dirty="0" smtClean="0">
                <a:solidFill>
                  <a:srgbClr val="000000"/>
                </a:solidFill>
                <a:latin typeface="宋体" panose="02010600030101010101" pitchFamily="2" charset="-122"/>
              </a:rPr>
              <a:t>P/N </a:t>
            </a:r>
            <a:r>
              <a:rPr lang="en-US" altLang="zh-CN" sz="1200" dirty="0" smtClean="0">
                <a:latin typeface="+mj-ea"/>
                <a:ea typeface="+mj-ea"/>
              </a:rPr>
              <a:t>:</a:t>
            </a:r>
            <a:r>
              <a:rPr kumimoji="1" lang="en-US" altLang="zh-CN" sz="1200" dirty="0" smtClean="0">
                <a:latin typeface="宋体" panose="02010600030101010101" pitchFamily="2" charset="-122"/>
              </a:rPr>
              <a:t>AS0010262</a:t>
            </a:r>
            <a:r>
              <a:rPr lang="en-US" altLang="zh-CN" sz="1200" dirty="0" smtClean="0">
                <a:latin typeface="+mj-ea"/>
                <a:ea typeface="+mj-ea"/>
              </a:rPr>
              <a:t>)</a:t>
            </a:r>
            <a:endParaRPr lang="zh-CN" altLang="en-US" sz="1200" dirty="0">
              <a:latin typeface="+mj-ea"/>
              <a:ea typeface="+mj-ea"/>
            </a:endParaRPr>
          </a:p>
        </p:txBody>
      </p:sp>
      <p:pic>
        <p:nvPicPr>
          <p:cNvPr id="23" name="图片 22" descr="IMG_0069.JPG"/>
          <p:cNvPicPr>
            <a:picLocks noChangeAspect="1"/>
          </p:cNvPicPr>
          <p:nvPr/>
        </p:nvPicPr>
        <p:blipFill>
          <a:blip r:embed="rId5" cstate="print"/>
          <a:srcRect l="15482" t="51424" r="68074" b="29568"/>
          <a:stretch>
            <a:fillRect/>
          </a:stretch>
        </p:blipFill>
        <p:spPr>
          <a:xfrm>
            <a:off x="4635393" y="3002601"/>
            <a:ext cx="386153" cy="297565"/>
          </a:xfrm>
          <a:prstGeom prst="rect">
            <a:avLst/>
          </a:prstGeom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6200000">
            <a:off x="306528" y="3015792"/>
            <a:ext cx="617006" cy="742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矩形 2"/>
          <p:cNvSpPr/>
          <p:nvPr/>
        </p:nvSpPr>
        <p:spPr>
          <a:xfrm>
            <a:off x="2946736" y="293108"/>
            <a:ext cx="2954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3E3EBC"/>
                </a:solidFill>
                <a:latin typeface="+mj-ea"/>
              </a:rPr>
              <a:t>16.Screw </a:t>
            </a:r>
            <a:r>
              <a:rPr lang="en-US" altLang="zh-CN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3E3EBC"/>
                </a:solidFill>
                <a:latin typeface="+mj-ea"/>
              </a:rPr>
              <a:t>back </a:t>
            </a:r>
            <a:r>
              <a:rPr lang="en-US" altLang="zh-CN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3E3EBC"/>
                </a:solidFill>
                <a:latin typeface="+mj-ea"/>
              </a:rPr>
              <a:t>cabinet II</a:t>
            </a:r>
            <a:endParaRPr lang="zh-CN" altLang="en-US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3E3EBC"/>
              </a:solidFill>
              <a:latin typeface="+mj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688490" y="3076575"/>
            <a:ext cx="7736374" cy="877163"/>
          </a:xfrm>
          <a:prstGeom prst="rect">
            <a:avLst/>
          </a:prstGeom>
          <a:noFill/>
          <a:ln w="9525" cap="flat" cmpd="sng">
            <a:noFill/>
            <a:bevel/>
          </a:ln>
          <a:effectLst/>
        </p:spPr>
        <p:txBody>
          <a:bodyPr wrap="square">
            <a:spAutoFit/>
          </a:bodyPr>
          <a:lstStyle/>
          <a:p>
            <a:pPr algn="r"/>
            <a:r>
              <a:rPr lang="en-US" altLang="zh-CN" sz="5000" dirty="0" smtClean="0">
                <a:solidFill>
                  <a:srgbClr val="0B318F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Thank!</a:t>
            </a:r>
            <a:endParaRPr lang="zh-CN" altLang="en-US" sz="5000" dirty="0">
              <a:solidFill>
                <a:srgbClr val="0B318F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Box 3"/>
          <p:cNvSpPr txBox="1">
            <a:spLocks noChangeArrowheads="1"/>
          </p:cNvSpPr>
          <p:nvPr/>
        </p:nvSpPr>
        <p:spPr bwMode="auto">
          <a:xfrm>
            <a:off x="1979562" y="258975"/>
            <a:ext cx="5365940" cy="584775"/>
          </a:xfrm>
          <a:prstGeom prst="rect">
            <a:avLst/>
          </a:prstGeom>
          <a:noFill/>
          <a:ln w="9525" cap="flat" cmpd="sng">
            <a:noFill/>
            <a:bevel/>
          </a:ln>
          <a:effectLst/>
        </p:spPr>
        <p:txBody>
          <a:bodyPr wrap="square">
            <a:spAutoFit/>
          </a:bodyPr>
          <a:lstStyle/>
          <a:p>
            <a:r>
              <a:rPr lang="en-US" altLang="zh-CN" sz="16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3E3EBC"/>
                </a:solidFill>
                <a:latin typeface="+mj-ea"/>
              </a:rPr>
              <a:t>1</a:t>
            </a:r>
            <a:r>
              <a:rPr lang="en-US" altLang="zh-CN" sz="16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3E3EBC"/>
                </a:solidFill>
                <a:latin typeface="+mj-ea"/>
              </a:rPr>
              <a:t>.</a:t>
            </a:r>
            <a:r>
              <a:rPr lang="en-US" altLang="zh-CN" sz="1600" dirty="0"/>
              <a:t> Remove back cover screw/remove back cover</a:t>
            </a:r>
          </a:p>
          <a:p>
            <a:endParaRPr lang="zh-CN" altLang="en-US" sz="160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3E3EBC"/>
              </a:solidFill>
              <a:latin typeface="+mj-ea"/>
            </a:endParaRPr>
          </a:p>
        </p:txBody>
      </p:sp>
      <p:sp>
        <p:nvSpPr>
          <p:cNvPr id="39" name="Text Box 3"/>
          <p:cNvSpPr txBox="1">
            <a:spLocks noChangeArrowheads="1"/>
          </p:cNvSpPr>
          <p:nvPr/>
        </p:nvSpPr>
        <p:spPr bwMode="auto">
          <a:xfrm>
            <a:off x="0" y="733372"/>
            <a:ext cx="6881960" cy="523220"/>
          </a:xfrm>
          <a:prstGeom prst="rect">
            <a:avLst/>
          </a:prstGeom>
          <a:noFill/>
          <a:ln w="9525" cap="flat" cmpd="sng">
            <a:noFill/>
            <a:bevel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ct val="20000"/>
              </a:spcBef>
              <a:buClr>
                <a:schemeClr val="accent1"/>
              </a:buClr>
              <a:buSzPct val="70000"/>
            </a:pPr>
            <a:r>
              <a:rPr kumimoji="1" lang="en-US" altLang="zh-CN" sz="1400" b="1" dirty="0" smtClean="0">
                <a:latin typeface="宋体" panose="02010600030101010101" pitchFamily="2" charset="-122"/>
              </a:rPr>
              <a:t>ATTENTION</a:t>
            </a:r>
            <a:r>
              <a:rPr kumimoji="1" lang="zh-CN" altLang="en-US" sz="1400" b="1" dirty="0" smtClean="0">
                <a:latin typeface="宋体" panose="02010600030101010101" pitchFamily="2" charset="-122"/>
              </a:rPr>
              <a:t>：</a:t>
            </a:r>
            <a:r>
              <a:rPr lang="en-US" altLang="zh-CN" sz="1400" dirty="0"/>
              <a:t>1. The torque of the electric batch is 3.5 + / 0.5Kgf/cm2;You can't touch the COF.</a:t>
            </a:r>
            <a:endParaRPr kumimoji="1" lang="en-US" altLang="zh-CN" sz="1400" dirty="0" smtClean="0">
              <a:latin typeface="宋体" panose="02010600030101010101" pitchFamily="2" charset="-122"/>
            </a:endParaRPr>
          </a:p>
        </p:txBody>
      </p:sp>
      <p:pic>
        <p:nvPicPr>
          <p:cNvPr id="7" name="图片 6" descr="IMG_0061.JPG"/>
          <p:cNvPicPr>
            <a:picLocks noChangeAspect="1"/>
          </p:cNvPicPr>
          <p:nvPr/>
        </p:nvPicPr>
        <p:blipFill>
          <a:blip r:embed="rId3" cstate="print"/>
          <a:srcRect l="4774" t="6898" r="5823" b="9001"/>
          <a:stretch>
            <a:fillRect/>
          </a:stretch>
        </p:blipFill>
        <p:spPr>
          <a:xfrm>
            <a:off x="1363403" y="1424595"/>
            <a:ext cx="5070933" cy="2969260"/>
          </a:xfrm>
          <a:prstGeom prst="rect">
            <a:avLst/>
          </a:prstGeom>
          <a:ln>
            <a:noFill/>
          </a:ln>
        </p:spPr>
      </p:pic>
      <p:sp>
        <p:nvSpPr>
          <p:cNvPr id="9" name="矩形 8"/>
          <p:cNvSpPr/>
          <p:nvPr/>
        </p:nvSpPr>
        <p:spPr bwMode="auto">
          <a:xfrm>
            <a:off x="1399540" y="4205534"/>
            <a:ext cx="220980" cy="186126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0" name="矩形 9"/>
          <p:cNvSpPr/>
          <p:nvPr/>
        </p:nvSpPr>
        <p:spPr bwMode="auto">
          <a:xfrm>
            <a:off x="2070100" y="4222044"/>
            <a:ext cx="195580" cy="153106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1" name="矩形 10"/>
          <p:cNvSpPr/>
          <p:nvPr/>
        </p:nvSpPr>
        <p:spPr bwMode="auto">
          <a:xfrm>
            <a:off x="3206026" y="4252524"/>
            <a:ext cx="220980" cy="186126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" name="矩形 11"/>
          <p:cNvSpPr/>
          <p:nvPr/>
        </p:nvSpPr>
        <p:spPr bwMode="auto">
          <a:xfrm>
            <a:off x="4337442" y="4242364"/>
            <a:ext cx="220980" cy="186126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3" name="矩形 12"/>
          <p:cNvSpPr/>
          <p:nvPr/>
        </p:nvSpPr>
        <p:spPr bwMode="auto">
          <a:xfrm>
            <a:off x="5475908" y="4169974"/>
            <a:ext cx="220980" cy="186126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4" name="矩形 13"/>
          <p:cNvSpPr/>
          <p:nvPr/>
        </p:nvSpPr>
        <p:spPr bwMode="auto">
          <a:xfrm>
            <a:off x="6149008" y="4127288"/>
            <a:ext cx="220980" cy="186126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5" name="Text Box 8535"/>
          <p:cNvSpPr txBox="1">
            <a:spLocks noChangeArrowheads="1"/>
          </p:cNvSpPr>
          <p:nvPr/>
        </p:nvSpPr>
        <p:spPr bwMode="auto">
          <a:xfrm>
            <a:off x="3358795" y="4616644"/>
            <a:ext cx="1169901" cy="485104"/>
          </a:xfrm>
          <a:prstGeom prst="rect">
            <a:avLst/>
          </a:prstGeom>
          <a:solidFill>
            <a:srgbClr val="FFFFFF"/>
          </a:solidFill>
          <a:ln w="19050">
            <a:solidFill>
              <a:srgbClr val="FF0000"/>
            </a:solidFill>
            <a:miter lim="800000"/>
          </a:ln>
        </p:spPr>
        <p:txBody>
          <a:bodyPr wrap="square" lIns="27432" tIns="27432" rIns="0" bIns="0" anchor="ctr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rtl="1">
              <a:defRPr sz="1000"/>
            </a:pPr>
            <a:r>
              <a:rPr lang="en-US" altLang="zh-CN" sz="1000" dirty="0"/>
              <a:t>Remove 6 </a:t>
            </a:r>
            <a:r>
              <a:rPr lang="en-US" altLang="zh-CN" sz="1000" dirty="0" smtClean="0"/>
              <a:t>pcs PA3*10 black screws</a:t>
            </a:r>
            <a:endParaRPr lang="zh-CN" altLang="en-US" sz="1200" b="0" i="0" strike="noStrike" dirty="0">
              <a:solidFill>
                <a:srgbClr val="000000"/>
              </a:solidFill>
              <a:latin typeface="+mj-ea"/>
              <a:ea typeface="+mj-ea"/>
            </a:endParaRPr>
          </a:p>
        </p:txBody>
      </p:sp>
      <p:sp>
        <p:nvSpPr>
          <p:cNvPr id="16" name="Text Box 8535"/>
          <p:cNvSpPr txBox="1">
            <a:spLocks noChangeArrowheads="1"/>
          </p:cNvSpPr>
          <p:nvPr/>
        </p:nvSpPr>
        <p:spPr bwMode="auto">
          <a:xfrm>
            <a:off x="3239730" y="2991992"/>
            <a:ext cx="1169901" cy="491156"/>
          </a:xfrm>
          <a:prstGeom prst="rect">
            <a:avLst/>
          </a:prstGeom>
          <a:solidFill>
            <a:srgbClr val="FFFFFF"/>
          </a:solidFill>
          <a:ln w="19050">
            <a:solidFill>
              <a:srgbClr val="FFC000"/>
            </a:solidFill>
            <a:miter lim="800000"/>
          </a:ln>
        </p:spPr>
        <p:txBody>
          <a:bodyPr wrap="square" lIns="27432" tIns="27432" rIns="0" bIns="0" anchor="ctr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rtl="1">
              <a:defRPr sz="1000"/>
            </a:pPr>
            <a:r>
              <a:rPr lang="en-US" altLang="zh-CN" sz="1000" dirty="0"/>
              <a:t>Remove 16 </a:t>
            </a:r>
            <a:r>
              <a:rPr lang="en-US" altLang="zh-CN" sz="1000" dirty="0" smtClean="0"/>
              <a:t>PCS KM3*6 </a:t>
            </a:r>
            <a:r>
              <a:rPr lang="en-US" altLang="zh-CN" sz="1000" dirty="0"/>
              <a:t>black screws</a:t>
            </a:r>
          </a:p>
          <a:p>
            <a:pPr algn="ctr" rtl="1">
              <a:defRPr sz="1000"/>
            </a:pPr>
            <a:r>
              <a:rPr lang="en-US" altLang="zh-CN" sz="1200" dirty="0" smtClean="0">
                <a:solidFill>
                  <a:srgbClr val="000000"/>
                </a:solidFill>
                <a:latin typeface="+mj-ea"/>
              </a:rPr>
              <a:t>(circle)</a:t>
            </a:r>
            <a:endParaRPr lang="zh-CN" altLang="en-US" sz="1200" b="0" i="0" strike="noStrike" dirty="0">
              <a:solidFill>
                <a:srgbClr val="000000"/>
              </a:solidFill>
              <a:latin typeface="+mj-ea"/>
              <a:ea typeface="+mj-ea"/>
            </a:endParaRPr>
          </a:p>
        </p:txBody>
      </p:sp>
      <p:sp>
        <p:nvSpPr>
          <p:cNvPr id="17" name="椭圆 16"/>
          <p:cNvSpPr/>
          <p:nvPr/>
        </p:nvSpPr>
        <p:spPr bwMode="auto">
          <a:xfrm>
            <a:off x="1602740" y="3861670"/>
            <a:ext cx="167640" cy="160020"/>
          </a:xfrm>
          <a:prstGeom prst="ellipse">
            <a:avLst/>
          </a:prstGeom>
          <a:noFill/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8" name="椭圆 17"/>
          <p:cNvSpPr/>
          <p:nvPr/>
        </p:nvSpPr>
        <p:spPr bwMode="auto">
          <a:xfrm>
            <a:off x="2128162" y="3619844"/>
            <a:ext cx="167640" cy="160020"/>
          </a:xfrm>
          <a:prstGeom prst="ellipse">
            <a:avLst/>
          </a:prstGeom>
          <a:noFill/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9" name="椭圆 18"/>
          <p:cNvSpPr/>
          <p:nvPr/>
        </p:nvSpPr>
        <p:spPr bwMode="auto">
          <a:xfrm>
            <a:off x="2121278" y="2893668"/>
            <a:ext cx="167640" cy="160020"/>
          </a:xfrm>
          <a:prstGeom prst="ellipse">
            <a:avLst/>
          </a:prstGeom>
          <a:noFill/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0" name="椭圆 19"/>
          <p:cNvSpPr/>
          <p:nvPr/>
        </p:nvSpPr>
        <p:spPr bwMode="auto">
          <a:xfrm>
            <a:off x="2139436" y="2169434"/>
            <a:ext cx="167640" cy="160020"/>
          </a:xfrm>
          <a:prstGeom prst="ellipse">
            <a:avLst/>
          </a:prstGeom>
          <a:noFill/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1" name="椭圆 20"/>
          <p:cNvSpPr/>
          <p:nvPr/>
        </p:nvSpPr>
        <p:spPr bwMode="auto">
          <a:xfrm>
            <a:off x="2444236" y="2118634"/>
            <a:ext cx="167640" cy="160020"/>
          </a:xfrm>
          <a:prstGeom prst="ellipse">
            <a:avLst/>
          </a:prstGeom>
          <a:noFill/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2" name="椭圆 21"/>
          <p:cNvSpPr/>
          <p:nvPr/>
        </p:nvSpPr>
        <p:spPr bwMode="auto">
          <a:xfrm>
            <a:off x="3102852" y="2101128"/>
            <a:ext cx="167640" cy="160020"/>
          </a:xfrm>
          <a:prstGeom prst="ellipse">
            <a:avLst/>
          </a:prstGeom>
          <a:noFill/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3" name="椭圆 22"/>
          <p:cNvSpPr/>
          <p:nvPr/>
        </p:nvSpPr>
        <p:spPr bwMode="auto">
          <a:xfrm>
            <a:off x="3811240" y="2089698"/>
            <a:ext cx="167640" cy="160020"/>
          </a:xfrm>
          <a:prstGeom prst="ellipse">
            <a:avLst/>
          </a:prstGeom>
          <a:noFill/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4" name="椭圆 23"/>
          <p:cNvSpPr/>
          <p:nvPr/>
        </p:nvSpPr>
        <p:spPr bwMode="auto">
          <a:xfrm>
            <a:off x="4494892" y="2077994"/>
            <a:ext cx="167640" cy="160020"/>
          </a:xfrm>
          <a:prstGeom prst="ellipse">
            <a:avLst/>
          </a:prstGeom>
          <a:noFill/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" name="椭圆 24"/>
          <p:cNvSpPr/>
          <p:nvPr/>
        </p:nvSpPr>
        <p:spPr bwMode="auto">
          <a:xfrm>
            <a:off x="5165065" y="2092512"/>
            <a:ext cx="167640" cy="160020"/>
          </a:xfrm>
          <a:prstGeom prst="ellipse">
            <a:avLst/>
          </a:prstGeom>
          <a:noFill/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7" name="椭圆 26"/>
          <p:cNvSpPr/>
          <p:nvPr/>
        </p:nvSpPr>
        <p:spPr bwMode="auto">
          <a:xfrm>
            <a:off x="5482413" y="2157705"/>
            <a:ext cx="167640" cy="160020"/>
          </a:xfrm>
          <a:prstGeom prst="ellipse">
            <a:avLst/>
          </a:prstGeom>
          <a:noFill/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8" name="椭圆 27"/>
          <p:cNvSpPr/>
          <p:nvPr/>
        </p:nvSpPr>
        <p:spPr bwMode="auto">
          <a:xfrm>
            <a:off x="5462876" y="2875863"/>
            <a:ext cx="167640" cy="160020"/>
          </a:xfrm>
          <a:prstGeom prst="ellipse">
            <a:avLst/>
          </a:prstGeom>
          <a:noFill/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9" name="椭圆 28"/>
          <p:cNvSpPr/>
          <p:nvPr/>
        </p:nvSpPr>
        <p:spPr bwMode="auto">
          <a:xfrm>
            <a:off x="5475908" y="3609474"/>
            <a:ext cx="167640" cy="160020"/>
          </a:xfrm>
          <a:prstGeom prst="ellipse">
            <a:avLst/>
          </a:prstGeom>
          <a:noFill/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0" name="椭圆 29"/>
          <p:cNvSpPr/>
          <p:nvPr/>
        </p:nvSpPr>
        <p:spPr bwMode="auto">
          <a:xfrm>
            <a:off x="4499640" y="3802724"/>
            <a:ext cx="167640" cy="160020"/>
          </a:xfrm>
          <a:prstGeom prst="ellipse">
            <a:avLst/>
          </a:prstGeom>
          <a:noFill/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1" name="椭圆 30"/>
          <p:cNvSpPr/>
          <p:nvPr/>
        </p:nvSpPr>
        <p:spPr bwMode="auto">
          <a:xfrm>
            <a:off x="5161960" y="3769494"/>
            <a:ext cx="167640" cy="160020"/>
          </a:xfrm>
          <a:prstGeom prst="ellipse">
            <a:avLst/>
          </a:prstGeom>
          <a:noFill/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2" name="椭圆 31"/>
          <p:cNvSpPr/>
          <p:nvPr/>
        </p:nvSpPr>
        <p:spPr bwMode="auto">
          <a:xfrm>
            <a:off x="6035978" y="3804520"/>
            <a:ext cx="167640" cy="160020"/>
          </a:xfrm>
          <a:prstGeom prst="ellipse">
            <a:avLst/>
          </a:prstGeom>
          <a:noFill/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cxnSp>
        <p:nvCxnSpPr>
          <p:cNvPr id="36" name="直接箭头连接符 35"/>
          <p:cNvCxnSpPr>
            <a:stCxn id="15" idx="1"/>
            <a:endCxn id="9" idx="2"/>
          </p:cNvCxnSpPr>
          <p:nvPr/>
        </p:nvCxnSpPr>
        <p:spPr bwMode="auto">
          <a:xfrm flipH="1" flipV="1">
            <a:off x="1510030" y="4391660"/>
            <a:ext cx="1848765" cy="467536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40" name="直接箭头连接符 39"/>
          <p:cNvCxnSpPr/>
          <p:nvPr/>
        </p:nvCxnSpPr>
        <p:spPr bwMode="auto">
          <a:xfrm flipH="1" flipV="1">
            <a:off x="2265680" y="4391660"/>
            <a:ext cx="1081323" cy="298424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42" name="直接箭头连接符 41"/>
          <p:cNvCxnSpPr>
            <a:stCxn id="15" idx="0"/>
            <a:endCxn id="11" idx="2"/>
          </p:cNvCxnSpPr>
          <p:nvPr/>
        </p:nvCxnSpPr>
        <p:spPr bwMode="auto">
          <a:xfrm flipH="1" flipV="1">
            <a:off x="3316516" y="4438650"/>
            <a:ext cx="627230" cy="177994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45" name="直接箭头连接符 44"/>
          <p:cNvCxnSpPr/>
          <p:nvPr/>
        </p:nvCxnSpPr>
        <p:spPr bwMode="auto">
          <a:xfrm flipV="1">
            <a:off x="4409631" y="4445735"/>
            <a:ext cx="19770" cy="136312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46" name="直接箭头连接符 45"/>
          <p:cNvCxnSpPr>
            <a:stCxn id="15" idx="3"/>
          </p:cNvCxnSpPr>
          <p:nvPr/>
        </p:nvCxnSpPr>
        <p:spPr bwMode="auto">
          <a:xfrm flipV="1">
            <a:off x="4528696" y="4463017"/>
            <a:ext cx="950200" cy="396179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47" name="直接箭头连接符 46"/>
          <p:cNvCxnSpPr>
            <a:stCxn id="15" idx="3"/>
          </p:cNvCxnSpPr>
          <p:nvPr/>
        </p:nvCxnSpPr>
        <p:spPr bwMode="auto">
          <a:xfrm flipV="1">
            <a:off x="4528696" y="4375150"/>
            <a:ext cx="1593645" cy="484046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37" name="椭圆 36"/>
          <p:cNvSpPr/>
          <p:nvPr/>
        </p:nvSpPr>
        <p:spPr bwMode="auto">
          <a:xfrm>
            <a:off x="3173154" y="3917986"/>
            <a:ext cx="167640" cy="160020"/>
          </a:xfrm>
          <a:prstGeom prst="ellipse">
            <a:avLst/>
          </a:prstGeom>
          <a:noFill/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 descr="IMG_1227.JPG"/>
          <p:cNvPicPr>
            <a:picLocks noChangeAspect="1"/>
          </p:cNvPicPr>
          <p:nvPr/>
        </p:nvPicPr>
        <p:blipFill>
          <a:blip r:embed="rId3" cstate="print"/>
          <a:srcRect l="26426" t="42366" r="30753" b="42216"/>
          <a:stretch>
            <a:fillRect/>
          </a:stretch>
        </p:blipFill>
        <p:spPr>
          <a:xfrm>
            <a:off x="1493134" y="1157809"/>
            <a:ext cx="7650867" cy="1835125"/>
          </a:xfrm>
          <a:prstGeom prst="rect">
            <a:avLst/>
          </a:prstGeom>
        </p:spPr>
      </p:pic>
      <p:sp>
        <p:nvSpPr>
          <p:cNvPr id="28" name="Oval 2958"/>
          <p:cNvSpPr>
            <a:spLocks noChangeArrowheads="1"/>
          </p:cNvSpPr>
          <p:nvPr/>
        </p:nvSpPr>
        <p:spPr bwMode="auto">
          <a:xfrm>
            <a:off x="2197876" y="2566089"/>
            <a:ext cx="417283" cy="313856"/>
          </a:xfrm>
          <a:prstGeom prst="ellipse">
            <a:avLst/>
          </a:prstGeom>
          <a:solidFill>
            <a:srgbClr val="FFFFFF">
              <a:alpha val="0"/>
            </a:srgbClr>
          </a:solidFill>
          <a:ln w="38100">
            <a:solidFill>
              <a:srgbClr val="FF0000"/>
            </a:solidFill>
            <a:round/>
          </a:ln>
        </p:spPr>
      </p:sp>
      <p:sp>
        <p:nvSpPr>
          <p:cNvPr id="29" name="Oval 2959"/>
          <p:cNvSpPr>
            <a:spLocks noChangeArrowheads="1"/>
          </p:cNvSpPr>
          <p:nvPr/>
        </p:nvSpPr>
        <p:spPr bwMode="auto">
          <a:xfrm>
            <a:off x="6176814" y="1333409"/>
            <a:ext cx="417283" cy="313856"/>
          </a:xfrm>
          <a:prstGeom prst="ellipse">
            <a:avLst/>
          </a:prstGeom>
          <a:solidFill>
            <a:srgbClr val="FFFFFF">
              <a:alpha val="0"/>
            </a:srgbClr>
          </a:solidFill>
          <a:ln w="38100">
            <a:solidFill>
              <a:srgbClr val="FF0000"/>
            </a:solidFill>
            <a:round/>
          </a:ln>
        </p:spPr>
      </p:sp>
      <p:sp>
        <p:nvSpPr>
          <p:cNvPr id="30" name="Oval 2960"/>
          <p:cNvSpPr>
            <a:spLocks noChangeArrowheads="1"/>
          </p:cNvSpPr>
          <p:nvPr/>
        </p:nvSpPr>
        <p:spPr bwMode="auto">
          <a:xfrm>
            <a:off x="7678140" y="2614513"/>
            <a:ext cx="417283" cy="313856"/>
          </a:xfrm>
          <a:prstGeom prst="ellipse">
            <a:avLst/>
          </a:prstGeom>
          <a:solidFill>
            <a:srgbClr val="FFFFFF">
              <a:alpha val="0"/>
            </a:srgbClr>
          </a:solidFill>
          <a:ln w="38100">
            <a:solidFill>
              <a:srgbClr val="FF0000"/>
            </a:solidFill>
            <a:round/>
          </a:ln>
        </p:spPr>
      </p:sp>
      <p:sp>
        <p:nvSpPr>
          <p:cNvPr id="31" name="Oval 2961"/>
          <p:cNvSpPr>
            <a:spLocks noChangeArrowheads="1"/>
          </p:cNvSpPr>
          <p:nvPr/>
        </p:nvSpPr>
        <p:spPr bwMode="auto">
          <a:xfrm>
            <a:off x="3443296" y="1363620"/>
            <a:ext cx="424761" cy="300405"/>
          </a:xfrm>
          <a:prstGeom prst="ellipse">
            <a:avLst/>
          </a:prstGeom>
          <a:solidFill>
            <a:srgbClr val="FFFFFF">
              <a:alpha val="0"/>
            </a:srgbClr>
          </a:solidFill>
          <a:ln w="38100">
            <a:solidFill>
              <a:srgbClr val="FF0000"/>
            </a:solidFill>
            <a:round/>
          </a:ln>
        </p:spPr>
      </p:sp>
      <p:sp>
        <p:nvSpPr>
          <p:cNvPr id="32" name="Oval 2962"/>
          <p:cNvSpPr>
            <a:spLocks noChangeArrowheads="1"/>
          </p:cNvSpPr>
          <p:nvPr/>
        </p:nvSpPr>
        <p:spPr bwMode="auto">
          <a:xfrm>
            <a:off x="4377914" y="2566089"/>
            <a:ext cx="417283" cy="313856"/>
          </a:xfrm>
          <a:prstGeom prst="ellipse">
            <a:avLst/>
          </a:prstGeom>
          <a:solidFill>
            <a:srgbClr val="FFFFFF">
              <a:alpha val="0"/>
            </a:srgbClr>
          </a:solidFill>
          <a:ln w="38100">
            <a:solidFill>
              <a:srgbClr val="FF0000"/>
            </a:solidFill>
            <a:round/>
          </a:ln>
        </p:spPr>
      </p:sp>
      <p:sp>
        <p:nvSpPr>
          <p:cNvPr id="18" name="矩形 17"/>
          <p:cNvSpPr/>
          <p:nvPr/>
        </p:nvSpPr>
        <p:spPr bwMode="auto">
          <a:xfrm>
            <a:off x="4276477" y="1851949"/>
            <a:ext cx="4126859" cy="494754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r>
              <a:rPr lang="en-US" altLang="zh-CN" sz="1200" dirty="0"/>
              <a:t>The button position shall be stuck in place, and the PCB board shall be mounted on the button holder buckle</a:t>
            </a:r>
            <a:endParaRPr kumimoji="0" lang="zh-CN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cxnSp>
        <p:nvCxnSpPr>
          <p:cNvPr id="20" name="直接箭头连接符 19"/>
          <p:cNvCxnSpPr/>
          <p:nvPr/>
        </p:nvCxnSpPr>
        <p:spPr bwMode="auto">
          <a:xfrm>
            <a:off x="5426152" y="2346703"/>
            <a:ext cx="2251988" cy="267810"/>
          </a:xfrm>
          <a:prstGeom prst="straightConnector1">
            <a:avLst/>
          </a:prstGeom>
          <a:ln>
            <a:solidFill>
              <a:srgbClr val="92D050"/>
            </a:solidFill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直接箭头连接符 24"/>
          <p:cNvCxnSpPr>
            <a:stCxn id="18" idx="0"/>
            <a:endCxn id="31" idx="5"/>
          </p:cNvCxnSpPr>
          <p:nvPr/>
        </p:nvCxnSpPr>
        <p:spPr bwMode="auto">
          <a:xfrm flipH="1" flipV="1">
            <a:off x="3805852" y="1620032"/>
            <a:ext cx="2534055" cy="231917"/>
          </a:xfrm>
          <a:prstGeom prst="straightConnector1">
            <a:avLst/>
          </a:prstGeom>
          <a:ln>
            <a:solidFill>
              <a:srgbClr val="92D050"/>
            </a:solidFill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直接箭头连接符 25"/>
          <p:cNvCxnSpPr>
            <a:stCxn id="18" idx="0"/>
            <a:endCxn id="29" idx="4"/>
          </p:cNvCxnSpPr>
          <p:nvPr/>
        </p:nvCxnSpPr>
        <p:spPr bwMode="auto">
          <a:xfrm flipV="1">
            <a:off x="6339907" y="1647265"/>
            <a:ext cx="45549" cy="204684"/>
          </a:xfrm>
          <a:prstGeom prst="straightConnector1">
            <a:avLst/>
          </a:prstGeom>
          <a:ln>
            <a:solidFill>
              <a:srgbClr val="92D050"/>
            </a:solidFill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3" name="直接箭头连接符 32"/>
          <p:cNvCxnSpPr>
            <a:stCxn id="18" idx="2"/>
            <a:endCxn id="32" idx="0"/>
          </p:cNvCxnSpPr>
          <p:nvPr/>
        </p:nvCxnSpPr>
        <p:spPr bwMode="auto">
          <a:xfrm flipH="1">
            <a:off x="4586556" y="2346703"/>
            <a:ext cx="1753351" cy="219386"/>
          </a:xfrm>
          <a:prstGeom prst="straightConnector1">
            <a:avLst/>
          </a:prstGeom>
          <a:ln>
            <a:solidFill>
              <a:srgbClr val="92D050"/>
            </a:solidFill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4" name="直接箭头连接符 33"/>
          <p:cNvCxnSpPr>
            <a:stCxn id="18" idx="2"/>
          </p:cNvCxnSpPr>
          <p:nvPr/>
        </p:nvCxnSpPr>
        <p:spPr bwMode="auto">
          <a:xfrm flipH="1">
            <a:off x="2615161" y="2346703"/>
            <a:ext cx="3724746" cy="267810"/>
          </a:xfrm>
          <a:prstGeom prst="straightConnector1">
            <a:avLst/>
          </a:prstGeom>
          <a:ln>
            <a:solidFill>
              <a:srgbClr val="92D050"/>
            </a:solidFill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3339566" y="283034"/>
            <a:ext cx="4089719" cy="337185"/>
          </a:xfrm>
          <a:prstGeom prst="rect">
            <a:avLst/>
          </a:prstGeom>
          <a:noFill/>
          <a:ln w="9525" cap="flat" cmpd="sng">
            <a:noFill/>
            <a:bevel/>
          </a:ln>
          <a:effectLst/>
        </p:spPr>
        <p:txBody>
          <a:bodyPr wrap="square">
            <a:spAutoFit/>
          </a:bodyPr>
          <a:lstStyle/>
          <a:p>
            <a:r>
              <a:rPr lang="en-US" altLang="zh-CN" sz="16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3E3EBC"/>
                </a:solidFill>
                <a:latin typeface="+mj-ea"/>
              </a:rPr>
              <a:t>2.keyboard</a:t>
            </a:r>
            <a:r>
              <a:rPr lang="zh-CN" altLang="en-US" sz="16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3E3EBC"/>
                </a:solidFill>
                <a:latin typeface="+mj-ea"/>
              </a:rPr>
              <a:t>、</a:t>
            </a:r>
            <a:r>
              <a:rPr lang="en-US" altLang="zh-CN" sz="16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3E3EBC"/>
                </a:solidFill>
                <a:latin typeface="+mj-ea"/>
              </a:rPr>
              <a:t>IR board process</a:t>
            </a:r>
            <a:endParaRPr lang="zh-CN" altLang="en-US" sz="160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3E3EBC"/>
              </a:solidFill>
              <a:latin typeface="+mj-ea"/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07314" y="730783"/>
            <a:ext cx="9036686" cy="523220"/>
          </a:xfrm>
          <a:prstGeom prst="rect">
            <a:avLst/>
          </a:prstGeom>
          <a:noFill/>
          <a:ln w="9525" cap="flat" cmpd="sng">
            <a:noFill/>
            <a:bevel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ct val="20000"/>
              </a:spcBef>
              <a:buClr>
                <a:schemeClr val="accent1"/>
              </a:buClr>
              <a:buSzPct val="70000"/>
            </a:pPr>
            <a:r>
              <a:rPr kumimoji="1" lang="en-US" altLang="zh-CN" sz="1400" b="1" dirty="0" smtClean="0">
                <a:latin typeface="宋体" panose="02010600030101010101" pitchFamily="2" charset="-122"/>
              </a:rPr>
              <a:t>attention</a:t>
            </a:r>
            <a:r>
              <a:rPr kumimoji="1" lang="zh-CN" altLang="en-US" sz="1400" b="1" dirty="0" smtClean="0">
                <a:latin typeface="宋体" panose="02010600030101010101" pitchFamily="2" charset="-122"/>
              </a:rPr>
              <a:t>：</a:t>
            </a:r>
            <a:r>
              <a:rPr lang="en-US" altLang="zh-CN" sz="1400" dirty="0" smtClean="0"/>
              <a:t>1</a:t>
            </a:r>
            <a:r>
              <a:rPr lang="en-US" altLang="zh-CN" sz="1400" dirty="0"/>
              <a:t>. </a:t>
            </a:r>
            <a:r>
              <a:rPr lang="en-US" altLang="zh-CN" sz="1400" dirty="0" smtClean="0"/>
              <a:t>Anti-static;2,IR board </a:t>
            </a:r>
            <a:r>
              <a:rPr lang="en-US" altLang="zh-CN" sz="1400" dirty="0"/>
              <a:t>wire should be inserted in place</a:t>
            </a:r>
            <a:r>
              <a:rPr kumimoji="1" lang="zh-CN" altLang="en-US" sz="1400" dirty="0" smtClean="0">
                <a:latin typeface="宋体" panose="02010600030101010101" pitchFamily="2" charset="-122"/>
              </a:rPr>
              <a:t>；</a:t>
            </a:r>
            <a:r>
              <a:rPr kumimoji="1" lang="en-US" altLang="zh-CN" sz="1400" dirty="0" smtClean="0">
                <a:latin typeface="宋体" panose="02010600030101010101" pitchFamily="2" charset="-122"/>
              </a:rPr>
              <a:t>3</a:t>
            </a:r>
            <a:r>
              <a:rPr kumimoji="1" lang="en-US" altLang="zh-CN" sz="1400" dirty="0" smtClean="0">
                <a:latin typeface="宋体" panose="02010600030101010101" pitchFamily="2" charset="-122"/>
              </a:rPr>
              <a:t>.</a:t>
            </a:r>
            <a:r>
              <a:rPr lang="en-US" altLang="zh-CN" sz="1400" dirty="0"/>
              <a:t> The </a:t>
            </a:r>
            <a:r>
              <a:rPr lang="en-US" altLang="zh-CN" sz="1400" dirty="0" smtClean="0"/>
              <a:t> button </a:t>
            </a:r>
            <a:r>
              <a:rPr lang="en-US" altLang="zh-CN" sz="1400" dirty="0"/>
              <a:t>of the function </a:t>
            </a:r>
            <a:r>
              <a:rPr lang="en-US" altLang="zh-CN" sz="1400" dirty="0" smtClean="0"/>
              <a:t>bracket </a:t>
            </a:r>
            <a:r>
              <a:rPr lang="en-US" altLang="zh-CN" sz="1400" dirty="0"/>
              <a:t>shall not be tilted or broken </a:t>
            </a:r>
            <a:r>
              <a:rPr kumimoji="1" lang="zh-CN" altLang="en-US" sz="1400" dirty="0" smtClean="0">
                <a:latin typeface="宋体" panose="02010600030101010101" pitchFamily="2" charset="-122"/>
              </a:rPr>
              <a:t>；</a:t>
            </a:r>
            <a:endParaRPr kumimoji="1" lang="en-US" altLang="zh-CN" sz="1400" dirty="0" smtClean="0">
              <a:latin typeface="宋体" panose="02010600030101010101" pitchFamily="2" charset="-122"/>
            </a:endParaRPr>
          </a:p>
        </p:txBody>
      </p:sp>
      <p:sp>
        <p:nvSpPr>
          <p:cNvPr id="21" name="AutoShape 9443"/>
          <p:cNvSpPr>
            <a:spLocks noChangeArrowheads="1"/>
          </p:cNvSpPr>
          <p:nvPr/>
        </p:nvSpPr>
        <p:spPr bwMode="auto">
          <a:xfrm>
            <a:off x="292984" y="2346703"/>
            <a:ext cx="1200150" cy="535624"/>
          </a:xfrm>
          <a:prstGeom prst="wedgeRectCallout">
            <a:avLst>
              <a:gd name="adj1" fmla="val 118382"/>
              <a:gd name="adj2" fmla="val -61969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</a:ln>
        </p:spPr>
        <p:txBody>
          <a:bodyPr wrap="square" lIns="27432" tIns="18288" rIns="0" bIns="0" anchor="ctr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>
              <a:defRPr sz="1000"/>
            </a:pPr>
            <a:r>
              <a:rPr lang="en-US" altLang="zh-CN" sz="1200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Keyboard suit</a:t>
            </a:r>
            <a:r>
              <a:rPr lang="en-US" altLang="zh-CN" sz="1200" b="0" i="0" u="none" strike="noStrike" baseline="0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(</a:t>
            </a:r>
            <a:r>
              <a:rPr lang="en-US" altLang="zh-CN" sz="1200" dirty="0" smtClean="0">
                <a:solidFill>
                  <a:srgbClr val="000000"/>
                </a:solidFill>
                <a:latin typeface="宋体" panose="02010600030101010101" pitchFamily="2" charset="-122"/>
              </a:rPr>
              <a:t>P/N </a:t>
            </a:r>
            <a:r>
              <a:rPr lang="en-US" altLang="zh-CN" sz="1200" dirty="0">
                <a:solidFill>
                  <a:srgbClr val="000000"/>
                </a:solidFill>
                <a:latin typeface="宋体" panose="02010600030101010101" pitchFamily="2" charset="-122"/>
              </a:rPr>
              <a:t>:</a:t>
            </a:r>
            <a:r>
              <a:rPr lang="en-US" altLang="zh-CN" sz="1200" dirty="0">
                <a:solidFill>
                  <a:srgbClr val="000000"/>
                </a:solidFill>
                <a:latin typeface="宋体" panose="02010600030101010101" pitchFamily="2" charset="-122"/>
              </a:rPr>
              <a:t>AT0080258)</a:t>
            </a:r>
            <a:endParaRPr lang="zh-CN" altLang="en-US" sz="1200" b="0" i="0" u="none" strike="noStrike" baseline="0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2" name="AutoShape 9443"/>
          <p:cNvSpPr>
            <a:spLocks noChangeArrowheads="1"/>
          </p:cNvSpPr>
          <p:nvPr/>
        </p:nvSpPr>
        <p:spPr bwMode="auto">
          <a:xfrm>
            <a:off x="292984" y="1308974"/>
            <a:ext cx="1200150" cy="666130"/>
          </a:xfrm>
          <a:prstGeom prst="wedgeRectCallout">
            <a:avLst>
              <a:gd name="adj1" fmla="val 73439"/>
              <a:gd name="adj2" fmla="val 82064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</a:ln>
        </p:spPr>
        <p:txBody>
          <a:bodyPr wrap="square" lIns="27432" tIns="18288" rIns="0" bIns="0" anchor="ctr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>
              <a:defRPr sz="1000"/>
            </a:pPr>
            <a:r>
              <a:rPr lang="en-US" altLang="zh-CN" sz="1000" dirty="0"/>
              <a:t>Function button holder</a:t>
            </a:r>
          </a:p>
          <a:p>
            <a:pPr algn="ctr">
              <a:defRPr sz="1000"/>
            </a:pPr>
            <a:r>
              <a:rPr lang="en-US" altLang="zh-CN" sz="1200" b="0" i="0" u="none" strike="noStrike" baseline="0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(</a:t>
            </a:r>
            <a:r>
              <a:rPr lang="en-US" altLang="zh-CN" sz="1200" dirty="0">
                <a:solidFill>
                  <a:srgbClr val="000000"/>
                </a:solidFill>
                <a:latin typeface="宋体" panose="02010600030101010101" pitchFamily="2" charset="-122"/>
              </a:rPr>
              <a:t>P/N : </a:t>
            </a:r>
            <a:r>
              <a:rPr lang="en-US" altLang="zh-CN" sz="1200" dirty="0">
                <a:solidFill>
                  <a:srgbClr val="000000"/>
                </a:solidFill>
                <a:latin typeface="宋体" panose="02010600030101010101" pitchFamily="2" charset="-122"/>
              </a:rPr>
              <a:t>AR0110096)</a:t>
            </a:r>
            <a:endParaRPr lang="zh-CN" altLang="en-US" sz="1200" b="0" i="0" u="none" strike="noStrike" baseline="0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4" name="AutoShape 9443"/>
          <p:cNvSpPr>
            <a:spLocks noChangeArrowheads="1"/>
          </p:cNvSpPr>
          <p:nvPr/>
        </p:nvSpPr>
        <p:spPr bwMode="auto">
          <a:xfrm>
            <a:off x="7005426" y="3137197"/>
            <a:ext cx="1267042" cy="535624"/>
          </a:xfrm>
          <a:prstGeom prst="wedgeRectCallout">
            <a:avLst>
              <a:gd name="adj1" fmla="val -82715"/>
              <a:gd name="adj2" fmla="val 33661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</a:ln>
        </p:spPr>
        <p:txBody>
          <a:bodyPr wrap="square" lIns="27432" tIns="18288" rIns="0" bIns="0" anchor="ctr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>
              <a:defRPr sz="1000"/>
            </a:pPr>
            <a:r>
              <a:rPr lang="en-US" altLang="zh-CN" sz="1200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IR board suit</a:t>
            </a:r>
            <a:r>
              <a:rPr lang="en-US" altLang="zh-CN" sz="1200" b="0" i="0" u="none" strike="noStrike" baseline="0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(</a:t>
            </a:r>
            <a:r>
              <a:rPr lang="en-US" altLang="zh-CN" sz="1200" dirty="0" smtClean="0">
                <a:solidFill>
                  <a:srgbClr val="000000"/>
                </a:solidFill>
                <a:latin typeface="宋体" panose="02010600030101010101" pitchFamily="2" charset="-122"/>
              </a:rPr>
              <a:t>P/N </a:t>
            </a:r>
            <a:r>
              <a:rPr lang="en-US" altLang="zh-CN" sz="1200" dirty="0">
                <a:solidFill>
                  <a:srgbClr val="000000"/>
                </a:solidFill>
                <a:latin typeface="宋体" panose="02010600030101010101" pitchFamily="2" charset="-122"/>
              </a:rPr>
              <a:t>:</a:t>
            </a:r>
            <a:r>
              <a:rPr lang="en-US" altLang="zh-CN" sz="1200" dirty="0">
                <a:solidFill>
                  <a:srgbClr val="000000"/>
                </a:solidFill>
                <a:latin typeface="宋体" panose="02010600030101010101" pitchFamily="2" charset="-122"/>
              </a:rPr>
              <a:t>AT0090272)</a:t>
            </a:r>
            <a:endParaRPr lang="zh-CN" altLang="en-US" sz="1200" b="0" i="0" u="none" strike="noStrike" baseline="0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35" name="Picture 21863" descr="照片 007"/>
          <p:cNvPicPr>
            <a:picLocks noChangeAspect="1" noChangeArrowheads="1"/>
          </p:cNvPicPr>
          <p:nvPr/>
        </p:nvPicPr>
        <p:blipFill>
          <a:blip r:embed="rId4" cstate="print"/>
          <a:srcRect l="6746" t="32845" r="25397" b="38467"/>
          <a:stretch>
            <a:fillRect/>
          </a:stretch>
        </p:blipFill>
        <p:spPr bwMode="auto">
          <a:xfrm>
            <a:off x="3868057" y="4011930"/>
            <a:ext cx="3475471" cy="948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AutoShape 9443"/>
          <p:cNvSpPr>
            <a:spLocks noChangeArrowheads="1"/>
          </p:cNvSpPr>
          <p:nvPr/>
        </p:nvSpPr>
        <p:spPr bwMode="auto">
          <a:xfrm>
            <a:off x="7406052" y="3845793"/>
            <a:ext cx="1628220" cy="1114827"/>
          </a:xfrm>
          <a:prstGeom prst="wedgeRectCallout">
            <a:avLst>
              <a:gd name="adj1" fmla="val -72189"/>
              <a:gd name="adj2" fmla="val 24493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</a:ln>
        </p:spPr>
        <p:txBody>
          <a:bodyPr wrap="square" lIns="27432" tIns="18288" rIns="0" bIns="0" anchor="ctr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rtl="1">
              <a:lnSpc>
                <a:spcPts val="1400"/>
              </a:lnSpc>
              <a:defRPr sz="1000"/>
            </a:pPr>
            <a:r>
              <a:rPr lang="en-US" altLang="zh-CN" b="0" i="0" strike="noStrike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Paste form on IR board</a:t>
            </a:r>
            <a:r>
              <a:rPr lang="zh-CN" altLang="en-US" b="0" i="0" strike="noStrike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（</a:t>
            </a:r>
            <a:r>
              <a:rPr lang="en-US" altLang="zh-CN" sz="1000" dirty="0" smtClean="0">
                <a:solidFill>
                  <a:srgbClr val="000000"/>
                </a:solidFill>
                <a:latin typeface="宋体" panose="02010600030101010101" pitchFamily="2" charset="-122"/>
              </a:rPr>
              <a:t> </a:t>
            </a:r>
            <a:r>
              <a:rPr lang="en-US" altLang="zh-CN" sz="1000" dirty="0">
                <a:solidFill>
                  <a:srgbClr val="000000"/>
                </a:solidFill>
                <a:latin typeface="宋体" panose="02010600030101010101" pitchFamily="2" charset="-122"/>
              </a:rPr>
              <a:t>P/N </a:t>
            </a:r>
            <a:r>
              <a:rPr lang="zh-CN" altLang="en-US" b="0" i="0" strike="noStrike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：</a:t>
            </a:r>
            <a:r>
              <a:rPr kumimoji="1" lang="en-US" altLang="zh-CN" dirty="0" smtClean="0">
                <a:latin typeface="宋体" panose="02010600030101010101" pitchFamily="2" charset="-122"/>
              </a:rPr>
              <a:t> </a:t>
            </a:r>
            <a:r>
              <a:rPr kumimoji="1" lang="en-US" altLang="zh-CN" dirty="0">
                <a:latin typeface="宋体" panose="02010600030101010101" pitchFamily="2" charset="-122"/>
              </a:rPr>
              <a:t>AS0030658 </a:t>
            </a:r>
            <a:r>
              <a:rPr kumimoji="1" lang="zh-CN" altLang="en-US" dirty="0" smtClean="0">
                <a:latin typeface="宋体" panose="02010600030101010101" pitchFamily="2" charset="-122"/>
              </a:rPr>
              <a:t>）</a:t>
            </a:r>
            <a:r>
              <a:rPr lang="zh-CN" altLang="en-US" b="0" i="0" strike="noStrike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，</a:t>
            </a:r>
            <a:r>
              <a:rPr lang="en-US" altLang="zh-CN" sz="1000" dirty="0"/>
              <a:t>Align the cotton foam left side with the remote control board socket end edge</a:t>
            </a:r>
            <a:endParaRPr lang="zh-CN" altLang="en-US" b="0" i="0" strike="noStrike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39" name="Picture 2"/>
          <p:cNvPicPr>
            <a:picLocks noChangeAspect="1" noChangeArrowheads="1"/>
          </p:cNvPicPr>
          <p:nvPr/>
        </p:nvPicPr>
        <p:blipFill rotWithShape="1">
          <a:blip r:embed="rId5" cstate="print"/>
          <a:srcRect l="10470"/>
          <a:stretch>
            <a:fillRect/>
          </a:stretch>
        </p:blipFill>
        <p:spPr bwMode="auto">
          <a:xfrm rot="10800000">
            <a:off x="3805853" y="3163005"/>
            <a:ext cx="2663527" cy="682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AutoShape 2855"/>
          <p:cNvSpPr>
            <a:spLocks noChangeArrowheads="1"/>
          </p:cNvSpPr>
          <p:nvPr/>
        </p:nvSpPr>
        <p:spPr bwMode="auto">
          <a:xfrm>
            <a:off x="2120265" y="3173095"/>
            <a:ext cx="1542415" cy="672698"/>
          </a:xfrm>
          <a:prstGeom prst="wedgeRoundRectCallout">
            <a:avLst>
              <a:gd name="adj1" fmla="val 77889"/>
              <a:gd name="adj2" fmla="val 19275"/>
              <a:gd name="adj3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</a:ln>
        </p:spPr>
        <p:txBody>
          <a:bodyPr wrap="square" lIns="27432" tIns="18288" rIns="27432" bIns="18288" anchor="ctr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>
              <a:defRPr sz="1000"/>
            </a:pPr>
            <a:r>
              <a:rPr lang="en-US" altLang="zh-CN" sz="1200" b="0" i="0" strike="noStrike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Insert IR board connect </a:t>
            </a:r>
            <a:r>
              <a:rPr lang="en-US" altLang="zh-CN" sz="1200" b="0" i="0" strike="noStrike" dirty="0" err="1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cabel</a:t>
            </a:r>
            <a:r>
              <a:rPr lang="en-US" altLang="zh-CN" sz="1200" dirty="0" smtClean="0">
                <a:solidFill>
                  <a:srgbClr val="000000"/>
                </a:solidFill>
                <a:latin typeface="宋体" panose="02010600030101010101" pitchFamily="2" charset="-122"/>
              </a:rPr>
              <a:t>(P/N:</a:t>
            </a:r>
            <a:r>
              <a:rPr kumimoji="1" lang="en-US" altLang="zh-CN" sz="1200" dirty="0" smtClean="0">
                <a:latin typeface="宋体" panose="02010600030101010101" pitchFamily="2" charset="-122"/>
              </a:rPr>
              <a:t>:</a:t>
            </a:r>
            <a:r>
              <a:rPr kumimoji="1" lang="en-US" altLang="zh-CN" sz="1200" dirty="0" smtClean="0">
                <a:latin typeface="宋体" panose="02010600030101010101" pitchFamily="2" charset="-122"/>
              </a:rPr>
              <a:t>AE0041688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819785" y="3845560"/>
            <a:ext cx="563880" cy="161798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2" name="矩形标注 11"/>
          <p:cNvSpPr/>
          <p:nvPr/>
        </p:nvSpPr>
        <p:spPr bwMode="auto">
          <a:xfrm>
            <a:off x="2202180" y="4476115"/>
            <a:ext cx="1206500" cy="460375"/>
          </a:xfrm>
          <a:prstGeom prst="wedgeRectCallout">
            <a:avLst>
              <a:gd name="adj1" fmla="val -68822"/>
              <a:gd name="adj2" fmla="val -13930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</a:ln>
          <a:effectLst/>
        </p:spPr>
        <p:txBody>
          <a:bodyPr wrap="square" rtlCol="0" anchor="ctr">
            <a:noAutofit/>
          </a:bodyPr>
          <a:lstStyle/>
          <a:p>
            <a:pPr algn="ctr"/>
            <a:r>
              <a:rPr lang="en-US" altLang="zh-CN" sz="1200" dirty="0" smtClean="0">
                <a:latin typeface="+mj-ea"/>
                <a:ea typeface="+mj-ea"/>
              </a:rPr>
              <a:t>form(</a:t>
            </a:r>
            <a:r>
              <a:rPr lang="en-US" altLang="zh-CN" sz="1200" dirty="0" smtClean="0">
                <a:solidFill>
                  <a:srgbClr val="000000"/>
                </a:solidFill>
                <a:latin typeface="宋体" panose="02010600030101010101" pitchFamily="2" charset="-122"/>
              </a:rPr>
              <a:t>P/N </a:t>
            </a:r>
            <a:r>
              <a:rPr lang="en-US" altLang="zh-CN" sz="1200" dirty="0" smtClean="0">
                <a:latin typeface="+mj-ea"/>
                <a:ea typeface="+mj-ea"/>
              </a:rPr>
              <a:t>:</a:t>
            </a:r>
            <a:r>
              <a:rPr lang="en-US" altLang="zh-CN" sz="1200" dirty="0" smtClean="0">
                <a:latin typeface="+mj-ea"/>
                <a:ea typeface="+mj-ea"/>
              </a:rPr>
              <a:t>AS0030658)</a:t>
            </a:r>
            <a:endParaRPr lang="zh-CN" altLang="en-US" sz="1200" dirty="0">
              <a:latin typeface="+mj-ea"/>
              <a:ea typeface="+mj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-403860" y="2908935"/>
            <a:ext cx="2286000" cy="1229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96823" name="图片 6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8618" y="1119188"/>
            <a:ext cx="5795645" cy="35782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" name="Text Box 3"/>
          <p:cNvSpPr txBox="1">
            <a:spLocks noChangeArrowheads="1"/>
          </p:cNvSpPr>
          <p:nvPr/>
        </p:nvSpPr>
        <p:spPr bwMode="auto">
          <a:xfrm>
            <a:off x="95885" y="858083"/>
            <a:ext cx="9048115" cy="1040285"/>
          </a:xfrm>
          <a:prstGeom prst="rect">
            <a:avLst/>
          </a:prstGeom>
          <a:noFill/>
          <a:ln w="9525" cap="flat" cmpd="sng">
            <a:noFill/>
            <a:bevel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ct val="20000"/>
              </a:spcBef>
              <a:buClr>
                <a:schemeClr val="accent1"/>
              </a:buClr>
              <a:buSzPct val="70000"/>
            </a:pPr>
            <a:r>
              <a:rPr kumimoji="1" lang="en-US" altLang="zh-CN" sz="1400" b="1" dirty="0" smtClean="0">
                <a:latin typeface="宋体" panose="02010600030101010101" pitchFamily="2" charset="-122"/>
              </a:rPr>
              <a:t>Attention </a:t>
            </a:r>
            <a:r>
              <a:rPr kumimoji="1" lang="zh-CN" altLang="en-US" sz="1400" b="1" dirty="0" smtClean="0">
                <a:latin typeface="+mn-ea"/>
                <a:ea typeface="+mn-ea"/>
              </a:rPr>
              <a:t>：</a:t>
            </a:r>
            <a:r>
              <a:rPr kumimoji="1" lang="en-US" altLang="zh-CN" sz="1400" dirty="0" smtClean="0">
                <a:latin typeface="+mn-ea"/>
                <a:ea typeface="+mn-ea"/>
              </a:rPr>
              <a:t>1</a:t>
            </a:r>
            <a:r>
              <a:rPr kumimoji="1" lang="en-US" altLang="zh-CN" sz="1400" dirty="0" smtClean="0">
                <a:latin typeface="+mn-ea"/>
                <a:ea typeface="+mn-ea"/>
              </a:rPr>
              <a:t>.</a:t>
            </a:r>
            <a:r>
              <a:rPr lang="en-US" altLang="zh-CN" sz="1400" dirty="0"/>
              <a:t> The torque of the electric batch is 4.0 + / - 0.2Kgf/cm2</a:t>
            </a:r>
          </a:p>
          <a:p>
            <a:pPr lvl="0" eaLnBrk="0" hangingPunct="0">
              <a:spcBef>
                <a:spcPct val="20000"/>
              </a:spcBef>
              <a:buClr>
                <a:schemeClr val="accent1"/>
              </a:buClr>
              <a:buSzPct val="70000"/>
            </a:pPr>
            <a:r>
              <a:rPr kumimoji="1" lang="zh-CN" altLang="en-US" sz="1400" dirty="0" smtClean="0">
                <a:latin typeface="+mn-ea"/>
                <a:ea typeface="+mn-ea"/>
              </a:rPr>
              <a:t>；</a:t>
            </a:r>
            <a:r>
              <a:rPr kumimoji="1" lang="en-US" altLang="zh-CN" sz="1400" dirty="0" smtClean="0">
                <a:latin typeface="+mn-ea"/>
                <a:ea typeface="+mn-ea"/>
              </a:rPr>
              <a:t/>
            </a:r>
            <a:br>
              <a:rPr kumimoji="1" lang="en-US" altLang="zh-CN" sz="1400" dirty="0" smtClean="0">
                <a:latin typeface="+mn-ea"/>
                <a:ea typeface="+mn-ea"/>
              </a:rPr>
            </a:br>
            <a:endParaRPr kumimoji="1" lang="en-US" altLang="zh-CN" sz="1400" dirty="0" smtClean="0">
              <a:latin typeface="+mn-ea"/>
              <a:ea typeface="+mn-ea"/>
            </a:endParaRPr>
          </a:p>
          <a:p>
            <a:pPr lvl="0" eaLnBrk="0" hangingPunct="0">
              <a:spcBef>
                <a:spcPct val="20000"/>
              </a:spcBef>
              <a:buClr>
                <a:schemeClr val="accent1"/>
              </a:buClr>
              <a:buSzPct val="70000"/>
            </a:pPr>
            <a:endParaRPr kumimoji="1" lang="en-US" altLang="zh-CN" sz="1400" dirty="0" smtClean="0">
              <a:latin typeface="+mn-ea"/>
              <a:ea typeface="+mn-ea"/>
            </a:endParaRPr>
          </a:p>
        </p:txBody>
      </p:sp>
      <p:sp>
        <p:nvSpPr>
          <p:cNvPr id="34" name="Text Box 3"/>
          <p:cNvSpPr txBox="1">
            <a:spLocks noChangeArrowheads="1"/>
          </p:cNvSpPr>
          <p:nvPr/>
        </p:nvSpPr>
        <p:spPr bwMode="auto">
          <a:xfrm>
            <a:off x="3255889" y="308610"/>
            <a:ext cx="2468255" cy="337185"/>
          </a:xfrm>
          <a:prstGeom prst="rect">
            <a:avLst/>
          </a:prstGeom>
          <a:noFill/>
          <a:ln w="9525" cap="flat" cmpd="sng">
            <a:noFill/>
            <a:bevel/>
          </a:ln>
          <a:effectLst/>
        </p:spPr>
        <p:txBody>
          <a:bodyPr wrap="square">
            <a:spAutoFit/>
          </a:bodyPr>
          <a:lstStyle/>
          <a:p>
            <a:r>
              <a:rPr lang="en-US" altLang="zh-CN" sz="16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3E3EBC"/>
                </a:solidFill>
                <a:latin typeface="+mj-ea"/>
              </a:rPr>
              <a:t>3</a:t>
            </a:r>
            <a:r>
              <a:rPr lang="en-US" altLang="zh-CN" sz="16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3E3EBC"/>
                </a:solidFill>
                <a:latin typeface="+mj-ea"/>
              </a:rPr>
              <a:t>.</a:t>
            </a:r>
            <a:r>
              <a:rPr lang="zh-CN" altLang="en-US" sz="16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3E3EBC"/>
                </a:solidFill>
                <a:latin typeface="+mj-ea"/>
              </a:rPr>
              <a:t> </a:t>
            </a:r>
            <a:r>
              <a:rPr lang="en-US" altLang="zh-CN" sz="16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3E3EBC"/>
                </a:solidFill>
                <a:latin typeface="+mj-ea"/>
              </a:rPr>
              <a:t>Lock speaker</a:t>
            </a:r>
            <a:endParaRPr lang="zh-CN" altLang="en-US" sz="160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3E3EBC"/>
              </a:solidFill>
              <a:latin typeface="+mj-ea"/>
            </a:endParaRPr>
          </a:p>
        </p:txBody>
      </p:sp>
      <p:sp>
        <p:nvSpPr>
          <p:cNvPr id="26" name="矩形 25"/>
          <p:cNvSpPr/>
          <p:nvPr/>
        </p:nvSpPr>
        <p:spPr bwMode="auto">
          <a:xfrm>
            <a:off x="2781300" y="3205480"/>
            <a:ext cx="1219835" cy="437515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r>
              <a:rPr lang="en-US" altLang="zh-CN" sz="1200" dirty="0"/>
              <a:t>The white line is on the left</a:t>
            </a:r>
          </a:p>
        </p:txBody>
      </p:sp>
      <p:sp>
        <p:nvSpPr>
          <p:cNvPr id="17" name="Line 2590"/>
          <p:cNvSpPr>
            <a:spLocks noChangeShapeType="1"/>
          </p:cNvSpPr>
          <p:nvPr/>
        </p:nvSpPr>
        <p:spPr bwMode="auto">
          <a:xfrm flipH="1" flipV="1">
            <a:off x="3004161" y="4376048"/>
            <a:ext cx="1301774" cy="683502"/>
          </a:xfrm>
          <a:prstGeom prst="line">
            <a:avLst/>
          </a:prstGeom>
          <a:noFill/>
          <a:ln w="38100" cmpd="sng">
            <a:solidFill>
              <a:srgbClr val="FF0000"/>
            </a:solidFill>
            <a:round/>
            <a:tailEnd type="triangle" w="med" len="med"/>
          </a:ln>
        </p:spPr>
      </p:sp>
      <p:sp>
        <p:nvSpPr>
          <p:cNvPr id="20" name="Line 2590"/>
          <p:cNvSpPr>
            <a:spLocks noChangeShapeType="1"/>
          </p:cNvSpPr>
          <p:nvPr/>
        </p:nvSpPr>
        <p:spPr bwMode="auto">
          <a:xfrm flipV="1">
            <a:off x="5172075" y="4375575"/>
            <a:ext cx="865852" cy="416770"/>
          </a:xfrm>
          <a:prstGeom prst="line">
            <a:avLst/>
          </a:prstGeom>
          <a:noFill/>
          <a:ln w="38100" cmpd="sng">
            <a:solidFill>
              <a:srgbClr val="FF0000"/>
            </a:solidFill>
            <a:round/>
            <a:tailEnd type="triangle" w="med" len="med"/>
          </a:ln>
        </p:spPr>
      </p:sp>
      <p:sp>
        <p:nvSpPr>
          <p:cNvPr id="15" name="Line 2590"/>
          <p:cNvSpPr>
            <a:spLocks noChangeShapeType="1"/>
          </p:cNvSpPr>
          <p:nvPr/>
        </p:nvSpPr>
        <p:spPr bwMode="auto">
          <a:xfrm flipH="1" flipV="1">
            <a:off x="3894852" y="4375545"/>
            <a:ext cx="531098" cy="412485"/>
          </a:xfrm>
          <a:prstGeom prst="line">
            <a:avLst/>
          </a:prstGeom>
          <a:noFill/>
          <a:ln w="38100" cmpd="sng">
            <a:solidFill>
              <a:srgbClr val="FF0000"/>
            </a:solidFill>
            <a:round/>
            <a:tailEnd type="triangle" w="med" len="med"/>
          </a:ln>
        </p:spPr>
      </p:sp>
      <p:sp>
        <p:nvSpPr>
          <p:cNvPr id="25" name="Line 2590"/>
          <p:cNvSpPr>
            <a:spLocks noChangeShapeType="1"/>
          </p:cNvSpPr>
          <p:nvPr/>
        </p:nvSpPr>
        <p:spPr bwMode="auto">
          <a:xfrm flipV="1">
            <a:off x="4305935" y="4371765"/>
            <a:ext cx="865852" cy="416770"/>
          </a:xfrm>
          <a:prstGeom prst="line">
            <a:avLst/>
          </a:prstGeom>
          <a:noFill/>
          <a:ln w="38100" cmpd="sng">
            <a:solidFill>
              <a:srgbClr val="FF0000"/>
            </a:solidFill>
            <a:round/>
            <a:tailEnd type="triangle" w="med" len="med"/>
          </a:ln>
        </p:spPr>
      </p:sp>
      <p:sp>
        <p:nvSpPr>
          <p:cNvPr id="19" name="矩形 18"/>
          <p:cNvSpPr/>
          <p:nvPr/>
        </p:nvSpPr>
        <p:spPr bwMode="auto">
          <a:xfrm>
            <a:off x="3613150" y="4667250"/>
            <a:ext cx="1571625" cy="391795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algn="ctr"/>
            <a:r>
              <a:rPr lang="en-US" altLang="zh-CN" sz="1200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Screw 4</a:t>
            </a:r>
            <a:r>
              <a:rPr lang="zh-CN" altLang="en-US" sz="1200" dirty="0">
                <a:solidFill>
                  <a:srgbClr val="000000"/>
                </a:solidFill>
                <a:latin typeface="宋体" panose="02010600030101010101" pitchFamily="2" charset="-122"/>
              </a:rPr>
              <a:t> </a:t>
            </a:r>
            <a:r>
              <a:rPr lang="en-US" altLang="zh-CN" sz="1200" dirty="0" smtClean="0">
                <a:solidFill>
                  <a:srgbClr val="000000"/>
                </a:solidFill>
                <a:latin typeface="宋体" panose="02010600030101010101" pitchFamily="2" charset="-122"/>
              </a:rPr>
              <a:t>pcs</a:t>
            </a:r>
            <a:r>
              <a:rPr lang="en-US" altLang="zh-CN" sz="1200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PWA4*13</a:t>
            </a:r>
            <a:endParaRPr lang="en-US" altLang="zh-CN" sz="1200" dirty="0" smtClean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/>
            <a:r>
              <a:rPr lang="en-US" altLang="zh-CN" sz="1200" dirty="0" smtClean="0">
                <a:solidFill>
                  <a:srgbClr val="000000"/>
                </a:solidFill>
                <a:latin typeface="宋体" panose="02010600030101010101" pitchFamily="2" charset="-122"/>
              </a:rPr>
              <a:t>White screw</a:t>
            </a:r>
            <a:endParaRPr kumimoji="0" lang="zh-CN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7" name="Line 2590"/>
          <p:cNvSpPr>
            <a:spLocks noChangeShapeType="1"/>
          </p:cNvSpPr>
          <p:nvPr/>
        </p:nvSpPr>
        <p:spPr bwMode="auto">
          <a:xfrm flipH="1">
            <a:off x="3076575" y="3642995"/>
            <a:ext cx="635" cy="617220"/>
          </a:xfrm>
          <a:prstGeom prst="line">
            <a:avLst/>
          </a:prstGeom>
          <a:noFill/>
          <a:ln w="38100" cmpd="sng">
            <a:solidFill>
              <a:srgbClr val="FF0000"/>
            </a:solidFill>
            <a:round/>
            <a:tailEnd type="triangle" w="med" len="med"/>
          </a:ln>
        </p:spPr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4619" y="1370694"/>
            <a:ext cx="682817" cy="599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矩形标注 37"/>
          <p:cNvSpPr/>
          <p:nvPr/>
        </p:nvSpPr>
        <p:spPr bwMode="auto">
          <a:xfrm>
            <a:off x="933594" y="1370694"/>
            <a:ext cx="1410841" cy="599207"/>
          </a:xfrm>
          <a:prstGeom prst="wedgeRectCallout">
            <a:avLst>
              <a:gd name="adj1" fmla="val -67022"/>
              <a:gd name="adj2" fmla="val 11504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</a:ln>
          <a:effectLst/>
        </p:spPr>
        <p:txBody>
          <a:bodyPr wrap="square" rtlCol="0" anchor="ctr">
            <a:noAutofit/>
          </a:bodyPr>
          <a:lstStyle/>
          <a:p>
            <a:pPr algn="ctr"/>
            <a:r>
              <a:rPr lang="en-US" altLang="zh-CN" sz="1200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PWA4*13</a:t>
            </a:r>
            <a:r>
              <a:rPr lang="zh-CN" altLang="en-US" sz="1200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en-US" altLang="zh-CN" sz="1200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white screw</a:t>
            </a:r>
            <a:r>
              <a:rPr lang="en-US" altLang="zh-CN" sz="1200" dirty="0" smtClean="0">
                <a:latin typeface="+mj-ea"/>
                <a:ea typeface="+mj-ea"/>
              </a:rPr>
              <a:t>(</a:t>
            </a:r>
            <a:r>
              <a:rPr lang="en-US" altLang="zh-CN" sz="1200" dirty="0" smtClean="0">
                <a:solidFill>
                  <a:srgbClr val="000000"/>
                </a:solidFill>
                <a:latin typeface="宋体" panose="02010600030101010101" pitchFamily="2" charset="-122"/>
              </a:rPr>
              <a:t>P/N </a:t>
            </a:r>
            <a:r>
              <a:rPr lang="en-US" altLang="zh-CN" sz="1200" dirty="0" smtClean="0">
                <a:latin typeface="+mj-ea"/>
                <a:ea typeface="+mj-ea"/>
              </a:rPr>
              <a:t>:</a:t>
            </a:r>
            <a:r>
              <a:rPr lang="en-US" altLang="zh-CN" sz="1200" dirty="0" smtClean="0">
                <a:latin typeface="+mj-ea"/>
                <a:ea typeface="+mj-ea"/>
              </a:rPr>
              <a:t>AS0010108)</a:t>
            </a:r>
            <a:endParaRPr lang="zh-CN" altLang="en-US" sz="1200" dirty="0">
              <a:latin typeface="+mj-ea"/>
              <a:ea typeface="+mj-ea"/>
            </a:endParaRPr>
          </a:p>
        </p:txBody>
      </p:sp>
      <p:sp>
        <p:nvSpPr>
          <p:cNvPr id="36" name="AutoShape 9443"/>
          <p:cNvSpPr>
            <a:spLocks noChangeArrowheads="1"/>
          </p:cNvSpPr>
          <p:nvPr/>
        </p:nvSpPr>
        <p:spPr bwMode="auto">
          <a:xfrm>
            <a:off x="1639015" y="2496807"/>
            <a:ext cx="1227081" cy="465279"/>
          </a:xfrm>
          <a:prstGeom prst="wedgeRectCallout">
            <a:avLst>
              <a:gd name="adj1" fmla="val 68239"/>
              <a:gd name="adj2" fmla="val -19153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</a:ln>
        </p:spPr>
        <p:txBody>
          <a:bodyPr wrap="square" lIns="27432" tIns="18288" rIns="0" bIns="0" anchor="ctr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rtl="1">
              <a:lnSpc>
                <a:spcPts val="1400"/>
              </a:lnSpc>
              <a:defRPr sz="1000"/>
            </a:pPr>
            <a:r>
              <a:rPr lang="en-US" altLang="zh-CN" sz="1200" b="0" i="0" strike="noStrike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Back cabinet(</a:t>
            </a:r>
            <a:r>
              <a:rPr lang="en-US" altLang="zh-CN" sz="1200" dirty="0" smtClean="0">
                <a:solidFill>
                  <a:srgbClr val="000000"/>
                </a:solidFill>
                <a:latin typeface="宋体" panose="02010600030101010101" pitchFamily="2" charset="-122"/>
              </a:rPr>
              <a:t>P/N </a:t>
            </a:r>
            <a:r>
              <a:rPr lang="en-US" altLang="zh-CN" sz="1200" dirty="0">
                <a:solidFill>
                  <a:srgbClr val="000000"/>
                </a:solidFill>
                <a:latin typeface="宋体" panose="02010600030101010101" pitchFamily="2" charset="-122"/>
              </a:rPr>
              <a:t>:</a:t>
            </a:r>
            <a:r>
              <a:rPr lang="en-US" altLang="zh-CN" sz="1200" dirty="0" smtClean="0">
                <a:solidFill>
                  <a:srgbClr val="000000"/>
                </a:solidFill>
                <a:latin typeface="宋体" panose="02010600030101010101" pitchFamily="2" charset="-122"/>
              </a:rPr>
              <a:t>AR0020810)</a:t>
            </a:r>
            <a:endParaRPr lang="zh-CN" altLang="en-US" sz="1200" b="0" i="0" strike="noStrike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" name="AutoShape 9443"/>
          <p:cNvSpPr>
            <a:spLocks noChangeArrowheads="1"/>
          </p:cNvSpPr>
          <p:nvPr/>
        </p:nvSpPr>
        <p:spPr bwMode="auto">
          <a:xfrm>
            <a:off x="1354455" y="3535680"/>
            <a:ext cx="901065" cy="390525"/>
          </a:xfrm>
          <a:prstGeom prst="wedgeRectCallout">
            <a:avLst>
              <a:gd name="adj1" fmla="val -62581"/>
              <a:gd name="adj2" fmla="val 18923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</a:ln>
        </p:spPr>
        <p:txBody>
          <a:bodyPr wrap="square" lIns="27432" tIns="18288" rIns="0" bIns="0" anchor="ctr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rtl="1">
              <a:lnSpc>
                <a:spcPts val="1400"/>
              </a:lnSpc>
              <a:defRPr sz="1000"/>
            </a:pPr>
            <a:r>
              <a:rPr lang="en-US" altLang="zh-CN" sz="1000" dirty="0" smtClean="0"/>
              <a:t>Processed speaker</a:t>
            </a:r>
            <a:endParaRPr lang="zh-CN" altLang="en-US" sz="1200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4" name="Line 2590"/>
          <p:cNvSpPr>
            <a:spLocks noChangeShapeType="1"/>
          </p:cNvSpPr>
          <p:nvPr/>
        </p:nvSpPr>
        <p:spPr bwMode="auto">
          <a:xfrm flipH="1">
            <a:off x="5362575" y="3642995"/>
            <a:ext cx="635" cy="617220"/>
          </a:xfrm>
          <a:prstGeom prst="line">
            <a:avLst/>
          </a:prstGeom>
          <a:noFill/>
          <a:ln w="38100" cmpd="sng">
            <a:solidFill>
              <a:srgbClr val="FF0000"/>
            </a:solidFill>
            <a:round/>
            <a:tailEnd type="triangle" w="med" len="med"/>
          </a:ln>
        </p:spPr>
      </p:sp>
      <p:sp>
        <p:nvSpPr>
          <p:cNvPr id="5" name="矩形 4"/>
          <p:cNvSpPr/>
          <p:nvPr/>
        </p:nvSpPr>
        <p:spPr bwMode="auto">
          <a:xfrm>
            <a:off x="4600575" y="3205480"/>
            <a:ext cx="1219835" cy="437515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r>
              <a:rPr lang="en-US" altLang="zh-CN" sz="1200" dirty="0" smtClean="0"/>
              <a:t>The red line </a:t>
            </a:r>
            <a:r>
              <a:rPr lang="en-US" altLang="zh-CN" sz="1200" dirty="0"/>
              <a:t>is on the </a:t>
            </a:r>
            <a:r>
              <a:rPr lang="en-US" altLang="zh-CN" sz="1200" dirty="0" smtClean="0"/>
              <a:t>right</a:t>
            </a:r>
            <a:endParaRPr lang="en-US" altLang="zh-CN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56968" y="1115893"/>
            <a:ext cx="5147794" cy="3843854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485" y="1323449"/>
            <a:ext cx="1678305" cy="960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AutoShape 17896"/>
          <p:cNvSpPr>
            <a:spLocks noChangeArrowheads="1"/>
          </p:cNvSpPr>
          <p:nvPr/>
        </p:nvSpPr>
        <p:spPr bwMode="auto">
          <a:xfrm>
            <a:off x="1308100" y="1554480"/>
            <a:ext cx="1092200" cy="543718"/>
          </a:xfrm>
          <a:prstGeom prst="wedgeRectCallout">
            <a:avLst>
              <a:gd name="adj1" fmla="val -78267"/>
              <a:gd name="adj2" fmla="val 16105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</a:ln>
        </p:spPr>
        <p:txBody>
          <a:bodyPr wrap="square" lIns="27432" tIns="18288" rIns="0" bIns="0" anchor="ctr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rtl="1">
              <a:lnSpc>
                <a:spcPts val="1400"/>
              </a:lnSpc>
              <a:defRPr sz="1000"/>
            </a:pPr>
            <a:r>
              <a:rPr lang="en-US" altLang="zh-CN" sz="1200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EVA</a:t>
            </a:r>
            <a:r>
              <a:rPr lang="zh-CN" altLang="en-US" sz="12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en-US" altLang="zh-CN" sz="1200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PAD</a:t>
            </a:r>
            <a:r>
              <a:rPr lang="en-US" altLang="zh-CN" sz="1200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(</a:t>
            </a:r>
            <a:r>
              <a:rPr lang="en-US" altLang="zh-CN" sz="1200" dirty="0" smtClean="0">
                <a:solidFill>
                  <a:srgbClr val="000000"/>
                </a:solidFill>
                <a:latin typeface="宋体" panose="02010600030101010101" pitchFamily="2" charset="-122"/>
              </a:rPr>
              <a:t>P/N </a:t>
            </a:r>
            <a:r>
              <a:rPr lang="en-US" altLang="zh-CN" sz="1200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:</a:t>
            </a:r>
            <a:r>
              <a:rPr lang="en-US" altLang="zh-CN" sz="1200" dirty="0" smtClean="0">
                <a:solidFill>
                  <a:srgbClr val="000000"/>
                </a:solidFill>
                <a:latin typeface="宋体" panose="02010600030101010101" pitchFamily="2" charset="-122"/>
              </a:rPr>
              <a:t>AS0030762)</a:t>
            </a:r>
            <a:endParaRPr lang="zh-CN" altLang="en-US" sz="1200" b="0" i="0" strike="noStrike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13335" y="774263"/>
            <a:ext cx="9130665" cy="307777"/>
          </a:xfrm>
          <a:prstGeom prst="rect">
            <a:avLst/>
          </a:prstGeom>
          <a:noFill/>
          <a:ln w="9525" cap="flat" cmpd="sng">
            <a:noFill/>
            <a:bevel/>
          </a:ln>
          <a:effectLst/>
        </p:spPr>
        <p:txBody>
          <a:bodyPr wrap="square">
            <a:spAutoFit/>
          </a:bodyPr>
          <a:lstStyle/>
          <a:p>
            <a:pPr lvl="0" eaLnBrk="0" hangingPunct="0">
              <a:spcBef>
                <a:spcPct val="20000"/>
              </a:spcBef>
              <a:buClr>
                <a:schemeClr val="accent1"/>
              </a:buClr>
              <a:buSzPct val="70000"/>
            </a:pPr>
            <a:r>
              <a:rPr kumimoji="1" lang="en-US" altLang="zh-CN" sz="1400" b="1" dirty="0" smtClean="0">
                <a:latin typeface="+mn-ea"/>
              </a:rPr>
              <a:t>attention</a:t>
            </a:r>
            <a:r>
              <a:rPr kumimoji="1" lang="zh-CN" altLang="en-US" sz="1400" b="1" dirty="0" smtClean="0">
                <a:latin typeface="+mn-ea"/>
              </a:rPr>
              <a:t>： </a:t>
            </a:r>
            <a:r>
              <a:rPr kumimoji="1" lang="en-US" altLang="zh-CN" sz="1400" dirty="0" smtClean="0">
                <a:latin typeface="宋体" panose="02010600030101010101" pitchFamily="2" charset="-122"/>
              </a:rPr>
              <a:t>1.EVA pad </a:t>
            </a:r>
            <a:r>
              <a:rPr lang="en-US" altLang="zh-CN" sz="1400" dirty="0"/>
              <a:t>Must be attached;</a:t>
            </a:r>
            <a:r>
              <a:rPr kumimoji="1" lang="zh-CN" altLang="en-US" sz="1400" dirty="0" smtClean="0">
                <a:latin typeface="宋体" panose="02010600030101010101" pitchFamily="2" charset="-122"/>
              </a:rPr>
              <a:t>；</a:t>
            </a:r>
            <a:endParaRPr kumimoji="1" lang="en-US" altLang="zh-CN" sz="1400" dirty="0" smtClean="0">
              <a:latin typeface="宋体" panose="02010600030101010101" pitchFamily="2" charset="-122"/>
            </a:endParaRPr>
          </a:p>
        </p:txBody>
      </p:sp>
      <p:cxnSp>
        <p:nvCxnSpPr>
          <p:cNvPr id="26" name="直接箭头连接符 25"/>
          <p:cNvCxnSpPr/>
          <p:nvPr/>
        </p:nvCxnSpPr>
        <p:spPr bwMode="auto">
          <a:xfrm>
            <a:off x="6208999" y="3836112"/>
            <a:ext cx="762000" cy="92528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箭头连接符 26"/>
          <p:cNvCxnSpPr/>
          <p:nvPr/>
        </p:nvCxnSpPr>
        <p:spPr bwMode="auto">
          <a:xfrm flipH="1">
            <a:off x="5079606" y="3819521"/>
            <a:ext cx="695354" cy="94187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177"/>
          <p:cNvSpPr txBox="1"/>
          <p:nvPr/>
        </p:nvSpPr>
        <p:spPr bwMode="auto">
          <a:xfrm>
            <a:off x="5273139" y="3672840"/>
            <a:ext cx="1483261" cy="508697"/>
          </a:xfrm>
          <a:prstGeom prst="rect">
            <a:avLst/>
          </a:prstGeom>
          <a:solidFill>
            <a:schemeClr val="lt1"/>
          </a:solidFill>
          <a:ln w="9525" cmpd="sng">
            <a:solidFill>
              <a:schemeClr val="lt1">
                <a:shade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1200" dirty="0" smtClean="0">
                <a:latin typeface="宋体" panose="02010600030101010101" pitchFamily="2" charset="-122"/>
                <a:ea typeface="宋体" panose="02010600030101010101" pitchFamily="2" charset="-122"/>
              </a:rPr>
              <a:t>Stick 2</a:t>
            </a:r>
            <a:r>
              <a:rPr lang="zh-CN" altLang="en-US" sz="1200" dirty="0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en-US" altLang="zh-CN" sz="1200" dirty="0" smtClean="0">
                <a:latin typeface="宋体" panose="02010600030101010101" pitchFamily="2" charset="-122"/>
                <a:ea typeface="宋体" panose="02010600030101010101" pitchFamily="2" charset="-122"/>
              </a:rPr>
              <a:t>pcs </a:t>
            </a:r>
            <a:r>
              <a:rPr lang="en-US" altLang="zh-CN" sz="1200" dirty="0" smtClean="0">
                <a:latin typeface="宋体" panose="02010600030101010101" pitchFamily="2" charset="-122"/>
                <a:ea typeface="宋体" panose="02010600030101010101" pitchFamily="2" charset="-122"/>
              </a:rPr>
              <a:t>125*10*0.5mm</a:t>
            </a:r>
            <a:r>
              <a:rPr lang="zh-CN" altLang="en-US" sz="1200" dirty="0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en-US" altLang="zh-CN" sz="1200" dirty="0" smtClean="0">
                <a:latin typeface="宋体" panose="02010600030101010101" pitchFamily="2" charset="-122"/>
                <a:ea typeface="宋体" panose="02010600030101010101" pitchFamily="2" charset="-122"/>
              </a:rPr>
              <a:t>EVA</a:t>
            </a:r>
            <a:r>
              <a:rPr lang="zh-CN" altLang="en-US" sz="1200" dirty="0" smtClean="0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en-US" altLang="zh-CN" sz="1200" dirty="0" smtClean="0">
                <a:latin typeface="宋体" panose="02010600030101010101" pitchFamily="2" charset="-122"/>
                <a:ea typeface="宋体" panose="02010600030101010101" pitchFamily="2" charset="-122"/>
              </a:rPr>
              <a:t>pad</a:t>
            </a:r>
            <a:endParaRPr lang="zh-CN" altLang="en-US" sz="12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cxnSp>
        <p:nvCxnSpPr>
          <p:cNvPr id="30" name="直接连接符 29"/>
          <p:cNvCxnSpPr/>
          <p:nvPr/>
        </p:nvCxnSpPr>
        <p:spPr>
          <a:xfrm>
            <a:off x="6843999" y="4924187"/>
            <a:ext cx="109321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28931" y="1014293"/>
            <a:ext cx="5029996" cy="1382486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  <p:pic>
        <p:nvPicPr>
          <p:cNvPr id="32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16569" y="2619646"/>
            <a:ext cx="1815193" cy="1846489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  <p:pic>
        <p:nvPicPr>
          <p:cNvPr id="33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56249" y="2565218"/>
            <a:ext cx="1807028" cy="1927193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  <p:sp>
        <p:nvSpPr>
          <p:cNvPr id="34" name="矩形 33"/>
          <p:cNvSpPr/>
          <p:nvPr/>
        </p:nvSpPr>
        <p:spPr>
          <a:xfrm>
            <a:off x="3356146" y="1218398"/>
            <a:ext cx="4708072" cy="2449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100"/>
          </a:p>
        </p:txBody>
      </p:sp>
      <p:sp>
        <p:nvSpPr>
          <p:cNvPr id="35" name="矩形 34"/>
          <p:cNvSpPr/>
          <p:nvPr/>
        </p:nvSpPr>
        <p:spPr>
          <a:xfrm>
            <a:off x="3650856" y="2674073"/>
            <a:ext cx="952500" cy="29935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100"/>
          </a:p>
        </p:txBody>
      </p:sp>
      <p:sp>
        <p:nvSpPr>
          <p:cNvPr id="36" name="矩形 35"/>
          <p:cNvSpPr/>
          <p:nvPr/>
        </p:nvSpPr>
        <p:spPr>
          <a:xfrm>
            <a:off x="7406427" y="3014251"/>
            <a:ext cx="952500" cy="29935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100"/>
          </a:p>
        </p:txBody>
      </p:sp>
      <p:sp>
        <p:nvSpPr>
          <p:cNvPr id="37" name="TextBox 202"/>
          <p:cNvSpPr txBox="1"/>
          <p:nvPr/>
        </p:nvSpPr>
        <p:spPr bwMode="auto">
          <a:xfrm>
            <a:off x="3177640" y="2619632"/>
            <a:ext cx="473216" cy="408227"/>
          </a:xfrm>
          <a:prstGeom prst="rect">
            <a:avLst/>
          </a:prstGeom>
          <a:solidFill>
            <a:srgbClr val="FF0000"/>
          </a:solidFill>
          <a:ln w="9525" cmpd="sng">
            <a:solidFill>
              <a:schemeClr val="lt1">
                <a:shade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000" b="1">
                <a:latin typeface="宋体" panose="02010600030101010101" pitchFamily="2" charset="-122"/>
                <a:ea typeface="宋体" panose="02010600030101010101" pitchFamily="2" charset="-122"/>
              </a:rPr>
              <a:t>NG</a:t>
            </a:r>
            <a:endParaRPr lang="zh-CN" altLang="en-US" sz="2000" b="1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8" name="TextBox 203"/>
          <p:cNvSpPr txBox="1"/>
          <p:nvPr/>
        </p:nvSpPr>
        <p:spPr bwMode="auto">
          <a:xfrm>
            <a:off x="7804068" y="2578813"/>
            <a:ext cx="473216" cy="408226"/>
          </a:xfrm>
          <a:prstGeom prst="rect">
            <a:avLst/>
          </a:prstGeom>
          <a:solidFill>
            <a:srgbClr val="FF0000"/>
          </a:solidFill>
          <a:ln w="9525" cmpd="sng">
            <a:solidFill>
              <a:schemeClr val="lt1">
                <a:shade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000" b="1">
                <a:latin typeface="宋体" panose="02010600030101010101" pitchFamily="2" charset="-122"/>
                <a:ea typeface="宋体" panose="02010600030101010101" pitchFamily="2" charset="-122"/>
              </a:rPr>
              <a:t>NG</a:t>
            </a:r>
            <a:endParaRPr lang="zh-CN" altLang="en-US" sz="2000" b="1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9" name="TextBox 204"/>
          <p:cNvSpPr txBox="1"/>
          <p:nvPr/>
        </p:nvSpPr>
        <p:spPr bwMode="auto">
          <a:xfrm>
            <a:off x="5549930" y="1490531"/>
            <a:ext cx="473216" cy="408228"/>
          </a:xfrm>
          <a:prstGeom prst="rect">
            <a:avLst/>
          </a:prstGeom>
          <a:solidFill>
            <a:srgbClr val="00B050"/>
          </a:solidFill>
          <a:ln w="9525" cmpd="sng">
            <a:solidFill>
              <a:schemeClr val="lt1">
                <a:shade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000" b="1">
                <a:latin typeface="宋体" panose="02010600030101010101" pitchFamily="2" charset="-122"/>
                <a:ea typeface="宋体" panose="02010600030101010101" pitchFamily="2" charset="-122"/>
              </a:rPr>
              <a:t>OK</a:t>
            </a:r>
            <a:endParaRPr lang="zh-CN" altLang="en-US" sz="2000" b="1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cxnSp>
        <p:nvCxnSpPr>
          <p:cNvPr id="41" name="直接连接符 40"/>
          <p:cNvCxnSpPr/>
          <p:nvPr/>
        </p:nvCxnSpPr>
        <p:spPr>
          <a:xfrm>
            <a:off x="4141820" y="4901327"/>
            <a:ext cx="109321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3177641" y="300179"/>
            <a:ext cx="4089719" cy="337185"/>
          </a:xfrm>
          <a:prstGeom prst="rect">
            <a:avLst/>
          </a:prstGeom>
          <a:noFill/>
          <a:ln w="9525" cap="flat" cmpd="sng">
            <a:noFill/>
            <a:bevel/>
          </a:ln>
          <a:effectLst/>
        </p:spPr>
        <p:txBody>
          <a:bodyPr wrap="square">
            <a:spAutoFit/>
          </a:bodyPr>
          <a:lstStyle/>
          <a:p>
            <a:pPr lvl="0" algn="l"/>
            <a:r>
              <a:rPr lang="en-US" altLang="zh-CN" sz="16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3E3EBC"/>
                </a:solidFill>
                <a:latin typeface="+mj-ea"/>
                <a:sym typeface="+mn-ea"/>
              </a:rPr>
              <a:t>4.Paste EVA</a:t>
            </a:r>
            <a:r>
              <a:rPr lang="en-US" altLang="zh-CN" sz="16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3E3EBC"/>
                </a:solidFill>
                <a:latin typeface="+mj-ea"/>
                <a:sym typeface="+mn-ea"/>
              </a:rPr>
              <a:t> </a:t>
            </a:r>
            <a:r>
              <a:rPr lang="en-US" altLang="zh-CN" sz="16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3E3EBC"/>
                </a:solidFill>
                <a:latin typeface="+mj-ea"/>
                <a:sym typeface="+mn-ea"/>
              </a:rPr>
              <a:t>pad</a:t>
            </a:r>
            <a:endParaRPr lang="en-US" altLang="zh-CN" sz="16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3E3EBC"/>
              </a:solidFill>
              <a:latin typeface="+mj-ea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96823" name="图片 6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7823" y="1309688"/>
            <a:ext cx="5795645" cy="35782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" name="Text Box 3"/>
          <p:cNvSpPr txBox="1">
            <a:spLocks noChangeArrowheads="1"/>
          </p:cNvSpPr>
          <p:nvPr/>
        </p:nvSpPr>
        <p:spPr bwMode="auto">
          <a:xfrm>
            <a:off x="95885" y="858083"/>
            <a:ext cx="9048115" cy="307777"/>
          </a:xfrm>
          <a:prstGeom prst="rect">
            <a:avLst/>
          </a:prstGeom>
          <a:noFill/>
          <a:ln w="9525" cap="flat" cmpd="sng">
            <a:noFill/>
            <a:bevel/>
          </a:ln>
          <a:effectLst/>
        </p:spPr>
        <p:txBody>
          <a:bodyPr wrap="square">
            <a:spAutoFit/>
          </a:bodyPr>
          <a:lstStyle/>
          <a:p>
            <a:pPr lvl="0" eaLnBrk="0" hangingPunct="0">
              <a:spcBef>
                <a:spcPct val="20000"/>
              </a:spcBef>
              <a:buClr>
                <a:schemeClr val="accent1"/>
              </a:buClr>
              <a:buSzPct val="70000"/>
            </a:pPr>
            <a:r>
              <a:rPr kumimoji="1" lang="en-US" altLang="zh-CN" sz="1400" b="1" dirty="0" smtClean="0">
                <a:latin typeface="宋体" panose="02010600030101010101" pitchFamily="2" charset="-122"/>
              </a:rPr>
              <a:t>attention</a:t>
            </a:r>
            <a:r>
              <a:rPr kumimoji="1" lang="zh-CN" altLang="en-US" sz="1400" b="1" dirty="0" smtClean="0">
                <a:latin typeface="+mn-ea"/>
                <a:ea typeface="+mn-ea"/>
              </a:rPr>
              <a:t>：</a:t>
            </a:r>
            <a:r>
              <a:rPr kumimoji="1" lang="en-US" altLang="zh-CN" sz="1400" dirty="0" smtClean="0">
                <a:latin typeface="+mn-ea"/>
                <a:ea typeface="+mn-ea"/>
              </a:rPr>
              <a:t>1</a:t>
            </a:r>
            <a:r>
              <a:rPr kumimoji="1" lang="en-US" altLang="zh-CN" sz="1400" dirty="0" smtClean="0">
                <a:latin typeface="+mn-ea"/>
                <a:ea typeface="+mn-ea"/>
              </a:rPr>
              <a:t>.</a:t>
            </a:r>
            <a:r>
              <a:rPr lang="en-US" altLang="zh-CN" sz="1400" dirty="0"/>
              <a:t> The torque of the electric batch was 2.7 + / - 0.2Kgf/cm2.</a:t>
            </a:r>
            <a:endParaRPr kumimoji="1" lang="en-US" altLang="zh-CN" sz="1400" dirty="0" smtClean="0">
              <a:latin typeface="+mn-ea"/>
              <a:ea typeface="+mn-ea"/>
            </a:endParaRPr>
          </a:p>
        </p:txBody>
      </p:sp>
      <p:sp>
        <p:nvSpPr>
          <p:cNvPr id="24" name="AutoShape 6536"/>
          <p:cNvSpPr>
            <a:spLocks noChangeArrowheads="1"/>
          </p:cNvSpPr>
          <p:nvPr/>
        </p:nvSpPr>
        <p:spPr bwMode="auto">
          <a:xfrm>
            <a:off x="7423657" y="4219880"/>
            <a:ext cx="1391159" cy="516712"/>
          </a:xfrm>
          <a:prstGeom prst="wedgeRectCallout">
            <a:avLst>
              <a:gd name="adj1" fmla="val -57651"/>
              <a:gd name="adj2" fmla="val 20773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</a:ln>
        </p:spPr>
        <p:txBody>
          <a:bodyPr wrap="square" lIns="27432" tIns="18288" rIns="0" bIns="0" anchor="ctr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200" dirty="0"/>
              <a:t>Install the function key </a:t>
            </a:r>
            <a:r>
              <a:rPr lang="en-US" altLang="zh-CN" sz="12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3E3EBC"/>
                </a:solidFill>
                <a:latin typeface="+mj-ea"/>
              </a:rPr>
              <a:t>bracket</a:t>
            </a:r>
            <a:endParaRPr lang="zh-CN" altLang="en-US" sz="12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3E3EBC"/>
              </a:solidFill>
              <a:latin typeface="+mj-ea"/>
            </a:endParaRPr>
          </a:p>
        </p:txBody>
      </p:sp>
      <p:sp>
        <p:nvSpPr>
          <p:cNvPr id="34" name="Text Box 3"/>
          <p:cNvSpPr txBox="1">
            <a:spLocks noChangeArrowheads="1"/>
          </p:cNvSpPr>
          <p:nvPr/>
        </p:nvSpPr>
        <p:spPr bwMode="auto">
          <a:xfrm>
            <a:off x="3004429" y="336550"/>
            <a:ext cx="3186749" cy="338554"/>
          </a:xfrm>
          <a:prstGeom prst="rect">
            <a:avLst/>
          </a:prstGeom>
          <a:noFill/>
          <a:ln w="9525" cap="flat" cmpd="sng">
            <a:noFill/>
            <a:bevel/>
          </a:ln>
          <a:effectLst/>
        </p:spPr>
        <p:txBody>
          <a:bodyPr wrap="square">
            <a:spAutoFit/>
          </a:bodyPr>
          <a:lstStyle/>
          <a:p>
            <a:r>
              <a:rPr lang="en-US" altLang="zh-CN" sz="16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3E3EBC"/>
                </a:solidFill>
                <a:latin typeface="+mj-ea"/>
              </a:rPr>
              <a:t>5.Lock keyboard bracket</a:t>
            </a:r>
            <a:endParaRPr lang="zh-CN" altLang="en-US" sz="160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3E3EBC"/>
              </a:solidFill>
              <a:latin typeface="+mj-ea"/>
            </a:endParaRPr>
          </a:p>
        </p:txBody>
      </p:sp>
      <p:sp>
        <p:nvSpPr>
          <p:cNvPr id="15" name="Line 2590"/>
          <p:cNvSpPr>
            <a:spLocks noChangeShapeType="1"/>
          </p:cNvSpPr>
          <p:nvPr/>
        </p:nvSpPr>
        <p:spPr bwMode="auto">
          <a:xfrm>
            <a:off x="6665361" y="4549814"/>
            <a:ext cx="572734" cy="0"/>
          </a:xfrm>
          <a:prstGeom prst="line">
            <a:avLst/>
          </a:prstGeom>
          <a:noFill/>
          <a:ln w="38100" cmpd="sng">
            <a:solidFill>
              <a:srgbClr val="FF0000"/>
            </a:solidFill>
            <a:round/>
            <a:tailEnd type="triangle" w="med" len="med"/>
          </a:ln>
        </p:spPr>
      </p:sp>
      <p:sp>
        <p:nvSpPr>
          <p:cNvPr id="25" name="Line 2590"/>
          <p:cNvSpPr>
            <a:spLocks noChangeShapeType="1"/>
          </p:cNvSpPr>
          <p:nvPr/>
        </p:nvSpPr>
        <p:spPr bwMode="auto">
          <a:xfrm flipV="1">
            <a:off x="6616700" y="4268470"/>
            <a:ext cx="621665" cy="44450"/>
          </a:xfrm>
          <a:prstGeom prst="line">
            <a:avLst/>
          </a:prstGeom>
          <a:noFill/>
          <a:ln w="38100" cmpd="sng">
            <a:solidFill>
              <a:srgbClr val="FF0000"/>
            </a:solidFill>
            <a:round/>
            <a:tailEnd type="triangle" w="med" len="med"/>
          </a:ln>
        </p:spPr>
      </p:sp>
      <p:sp>
        <p:nvSpPr>
          <p:cNvPr id="26" name="Text Box 2591"/>
          <p:cNvSpPr txBox="1">
            <a:spLocks noChangeArrowheads="1"/>
          </p:cNvSpPr>
          <p:nvPr/>
        </p:nvSpPr>
        <p:spPr bwMode="auto">
          <a:xfrm>
            <a:off x="5832475" y="4185285"/>
            <a:ext cx="826135" cy="423545"/>
          </a:xfrm>
          <a:prstGeom prst="rect">
            <a:avLst/>
          </a:prstGeom>
          <a:solidFill>
            <a:srgbClr val="FFFFFF"/>
          </a:solidFill>
          <a:ln w="9525" cmpd="sng">
            <a:solidFill>
              <a:srgbClr val="000000"/>
            </a:solidFill>
            <a:miter lim="800000"/>
          </a:ln>
        </p:spPr>
        <p:txBody>
          <a:bodyPr wrap="square" lIns="27432" tIns="18288" rIns="0" bIns="0" anchor="ctr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>
              <a:defRPr sz="1000"/>
            </a:pPr>
            <a:r>
              <a:rPr lang="en-US" altLang="zh-CN" sz="1200" b="0" i="0" u="none" strike="noStrike" baseline="0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Lock</a:t>
            </a:r>
            <a:r>
              <a:rPr lang="en-US" altLang="zh-CN" sz="1200" b="0" i="0" u="none" strike="noStrike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en-US" altLang="zh-CN" sz="1200" b="0" i="0" u="none" strike="noStrike" baseline="0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PWB3*6</a:t>
            </a:r>
            <a:endParaRPr lang="en-US" altLang="zh-CN" sz="1200" b="0" i="0" u="none" strike="noStrike" baseline="0" dirty="0" smtClean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>
              <a:defRPr sz="1000"/>
            </a:pPr>
            <a:r>
              <a:rPr lang="en-US" altLang="zh-CN" sz="1200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White screw</a:t>
            </a:r>
            <a:endParaRPr lang="zh-CN" altLang="en-US" sz="1200" b="0" i="0" u="none" strike="noStrike" baseline="0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18" name="图片 17" descr="照片.jpg"/>
          <p:cNvPicPr>
            <a:picLocks noChangeAspect="1"/>
          </p:cNvPicPr>
          <p:nvPr/>
        </p:nvPicPr>
        <p:blipFill>
          <a:blip r:embed="rId4" cstate="print"/>
          <a:srcRect l="32102" t="37583" r="52237" b="44483"/>
          <a:stretch>
            <a:fillRect/>
          </a:stretch>
        </p:blipFill>
        <p:spPr>
          <a:xfrm>
            <a:off x="157447" y="3317928"/>
            <a:ext cx="878873" cy="759546"/>
          </a:xfrm>
          <a:prstGeom prst="rect">
            <a:avLst/>
          </a:prstGeom>
        </p:spPr>
      </p:pic>
      <p:sp>
        <p:nvSpPr>
          <p:cNvPr id="19" name="AutoShape 17438"/>
          <p:cNvSpPr>
            <a:spLocks noChangeArrowheads="1"/>
          </p:cNvSpPr>
          <p:nvPr/>
        </p:nvSpPr>
        <p:spPr bwMode="auto">
          <a:xfrm>
            <a:off x="71277" y="4376561"/>
            <a:ext cx="1380878" cy="511940"/>
          </a:xfrm>
          <a:prstGeom prst="wedgeRectCallout">
            <a:avLst>
              <a:gd name="adj1" fmla="val 21509"/>
              <a:gd name="adj2" fmla="val -96079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</a:ln>
        </p:spPr>
        <p:txBody>
          <a:bodyPr wrap="square" lIns="27432" tIns="18288" rIns="0" bIns="0" anchor="ctr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rtl="1">
              <a:lnSpc>
                <a:spcPts val="1400"/>
              </a:lnSpc>
              <a:defRPr sz="1000"/>
            </a:pPr>
            <a:r>
              <a:rPr lang="en-US" altLang="zh-CN" sz="1000" dirty="0" smtClean="0">
                <a:latin typeface="+mn-ea"/>
              </a:rPr>
              <a:t>PWB3*6</a:t>
            </a:r>
            <a:r>
              <a:rPr lang="zh-CN" altLang="en-US" sz="1000" dirty="0" smtClean="0">
                <a:latin typeface="+mn-ea"/>
              </a:rPr>
              <a:t> </a:t>
            </a:r>
            <a:r>
              <a:rPr lang="en-US" altLang="zh-CN" sz="1000" dirty="0" smtClean="0">
                <a:latin typeface="+mn-ea"/>
              </a:rPr>
              <a:t>screw</a:t>
            </a:r>
            <a:r>
              <a:rPr lang="zh-CN" altLang="en-US" sz="1000" dirty="0" smtClean="0">
                <a:latin typeface="+mn-ea"/>
              </a:rPr>
              <a:t>        （</a:t>
            </a:r>
            <a:r>
              <a:rPr lang="en-US" altLang="zh-CN" sz="1000" dirty="0">
                <a:solidFill>
                  <a:srgbClr val="000000"/>
                </a:solidFill>
                <a:latin typeface="宋体" panose="02010600030101010101" pitchFamily="2" charset="-122"/>
              </a:rPr>
              <a:t> P/N </a:t>
            </a:r>
            <a:r>
              <a:rPr lang="en-US" altLang="zh-CN" sz="1000" dirty="0" smtClean="0">
                <a:latin typeface="+mn-ea"/>
              </a:rPr>
              <a:t>:</a:t>
            </a:r>
            <a:r>
              <a:rPr lang="en-US" altLang="zh-CN" sz="1000" dirty="0" smtClean="0">
                <a:latin typeface="+mn-ea"/>
              </a:rPr>
              <a:t>AS0010115</a:t>
            </a:r>
            <a:r>
              <a:rPr lang="zh-CN" altLang="en-US" sz="1000" dirty="0" smtClean="0">
                <a:latin typeface="+mn-ea"/>
              </a:rPr>
              <a:t>）</a:t>
            </a:r>
            <a:endParaRPr lang="zh-CN" altLang="en-US" sz="1000" b="0" i="0" strike="noStrike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5865" y="1417320"/>
            <a:ext cx="7011035" cy="3116580"/>
          </a:xfrm>
          <a:prstGeom prst="rect">
            <a:avLst/>
          </a:prstGeom>
        </p:spPr>
      </p:pic>
      <p:sp>
        <p:nvSpPr>
          <p:cNvPr id="34" name="Text Box 3"/>
          <p:cNvSpPr txBox="1">
            <a:spLocks noChangeArrowheads="1"/>
          </p:cNvSpPr>
          <p:nvPr/>
        </p:nvSpPr>
        <p:spPr bwMode="auto">
          <a:xfrm>
            <a:off x="3391705" y="336551"/>
            <a:ext cx="4097231" cy="338554"/>
          </a:xfrm>
          <a:prstGeom prst="rect">
            <a:avLst/>
          </a:prstGeom>
          <a:noFill/>
          <a:ln w="9525" cap="flat" cmpd="sng">
            <a:noFill/>
            <a:bevel/>
          </a:ln>
          <a:effectLst/>
        </p:spPr>
        <p:txBody>
          <a:bodyPr wrap="square">
            <a:spAutoFit/>
          </a:bodyPr>
          <a:lstStyle/>
          <a:p>
            <a:r>
              <a:rPr lang="en-US" altLang="zh-CN" sz="16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3E3EBC"/>
                </a:solidFill>
                <a:latin typeface="+mj-ea"/>
              </a:rPr>
              <a:t>6</a:t>
            </a:r>
            <a:r>
              <a:rPr lang="en-US" altLang="zh-CN" sz="16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3E3EBC"/>
                </a:solidFill>
                <a:latin typeface="+mj-ea"/>
              </a:rPr>
              <a:t>.</a:t>
            </a:r>
            <a:r>
              <a:rPr lang="zh-CN" altLang="en-US" sz="16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3E3EBC"/>
                </a:solidFill>
                <a:latin typeface="+mj-ea"/>
              </a:rPr>
              <a:t> </a:t>
            </a:r>
            <a:r>
              <a:rPr lang="en-US" altLang="zh-CN" sz="16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3E3EBC"/>
                </a:solidFill>
                <a:latin typeface="+mj-ea"/>
              </a:rPr>
              <a:t>arrange the line on back cabinet</a:t>
            </a:r>
            <a:endParaRPr lang="zh-CN" altLang="en-US" sz="160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3E3EBC"/>
              </a:solidFill>
              <a:latin typeface="+mj-ea"/>
            </a:endParaRPr>
          </a:p>
        </p:txBody>
      </p:sp>
      <p:sp>
        <p:nvSpPr>
          <p:cNvPr id="23" name="Text Box 3"/>
          <p:cNvSpPr txBox="1">
            <a:spLocks noChangeArrowheads="1"/>
          </p:cNvSpPr>
          <p:nvPr/>
        </p:nvSpPr>
        <p:spPr bwMode="auto">
          <a:xfrm>
            <a:off x="187325" y="858082"/>
            <a:ext cx="9048115" cy="566309"/>
          </a:xfrm>
          <a:prstGeom prst="rect">
            <a:avLst/>
          </a:prstGeom>
          <a:noFill/>
          <a:ln w="9525" cap="flat" cmpd="sng">
            <a:noFill/>
            <a:bevel/>
          </a:ln>
          <a:effectLst/>
        </p:spPr>
        <p:txBody>
          <a:bodyPr wrap="square">
            <a:spAutoFit/>
          </a:bodyPr>
          <a:lstStyle/>
          <a:p>
            <a:r>
              <a:rPr kumimoji="1" lang="en-US" altLang="zh-CN" sz="1400" b="1" dirty="0" smtClean="0">
                <a:latin typeface="宋体" panose="02010600030101010101" pitchFamily="2" charset="-122"/>
              </a:rPr>
              <a:t>Attention </a:t>
            </a:r>
            <a:r>
              <a:rPr kumimoji="1" lang="zh-CN" altLang="en-US" sz="1400" b="1" dirty="0" smtClean="0">
                <a:latin typeface="宋体" panose="02010600030101010101" pitchFamily="2" charset="-122"/>
              </a:rPr>
              <a:t>：</a:t>
            </a:r>
            <a:r>
              <a:rPr kumimoji="1" lang="en-US" altLang="zh-CN" sz="1400" dirty="0" smtClean="0">
                <a:latin typeface="宋体" panose="02010600030101010101" pitchFamily="2" charset="-122"/>
              </a:rPr>
              <a:t>1</a:t>
            </a:r>
            <a:r>
              <a:rPr kumimoji="1" lang="en-US" altLang="zh-CN" sz="1400" dirty="0" smtClean="0">
                <a:latin typeface="宋体" panose="02010600030101010101" pitchFamily="2" charset="-122"/>
              </a:rPr>
              <a:t>.</a:t>
            </a:r>
            <a:r>
              <a:rPr lang="en-US" altLang="zh-CN" sz="1400" dirty="0"/>
              <a:t> Acetate tape should be attached tightly</a:t>
            </a:r>
          </a:p>
          <a:p>
            <a:pPr eaLnBrk="0" hangingPunct="0">
              <a:spcBef>
                <a:spcPct val="20000"/>
              </a:spcBef>
              <a:buClr>
                <a:schemeClr val="accent1"/>
              </a:buClr>
              <a:buSzPct val="70000"/>
            </a:pPr>
            <a:endParaRPr kumimoji="1" lang="en-US" altLang="zh-CN" sz="1400" dirty="0" smtClean="0">
              <a:latin typeface="宋体" panose="02010600030101010101" pitchFamily="2" charset="-122"/>
            </a:endParaRPr>
          </a:p>
        </p:txBody>
      </p:sp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6940" y="1952133"/>
            <a:ext cx="933235" cy="755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AutoShape 17896"/>
          <p:cNvSpPr>
            <a:spLocks noChangeArrowheads="1"/>
          </p:cNvSpPr>
          <p:nvPr/>
        </p:nvSpPr>
        <p:spPr bwMode="auto">
          <a:xfrm>
            <a:off x="306705" y="2908935"/>
            <a:ext cx="1313180" cy="526415"/>
          </a:xfrm>
          <a:prstGeom prst="wedgeRectCallout">
            <a:avLst>
              <a:gd name="adj1" fmla="val -25623"/>
              <a:gd name="adj2" fmla="val -107471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</a:ln>
        </p:spPr>
        <p:txBody>
          <a:bodyPr wrap="square" lIns="27432" tIns="18288" rIns="0" bIns="0" anchor="ctr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rtl="1">
              <a:lnSpc>
                <a:spcPts val="1400"/>
              </a:lnSpc>
              <a:defRPr sz="1000"/>
            </a:pPr>
            <a:r>
              <a:rPr lang="en-US" altLang="zh-CN" sz="1000" dirty="0"/>
              <a:t>Acetate tape </a:t>
            </a:r>
            <a:r>
              <a:rPr lang="en-US" altLang="zh-CN" sz="1000" dirty="0" smtClean="0"/>
              <a:t> </a:t>
            </a:r>
            <a:r>
              <a:rPr lang="en-US" altLang="zh-CN" sz="1200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40MM</a:t>
            </a:r>
            <a:endParaRPr lang="en-US" altLang="zh-CN" sz="1200" dirty="0" smtClean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rtl="1">
              <a:lnSpc>
                <a:spcPts val="1400"/>
              </a:lnSpc>
              <a:defRPr sz="1000"/>
            </a:pPr>
            <a:r>
              <a:rPr lang="en-US" altLang="zh-CN" sz="1200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(</a:t>
            </a:r>
            <a:r>
              <a:rPr lang="en-US" altLang="zh-CN" sz="1200" dirty="0">
                <a:solidFill>
                  <a:srgbClr val="000000"/>
                </a:solidFill>
                <a:latin typeface="宋体" panose="02010600030101010101" pitchFamily="2" charset="-122"/>
              </a:rPr>
              <a:t>P/N </a:t>
            </a:r>
            <a:r>
              <a:rPr lang="en-US" altLang="zh-CN" sz="1200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:</a:t>
            </a:r>
            <a:r>
              <a:rPr lang="en-US" altLang="zh-CN" sz="1200" dirty="0" smtClean="0">
                <a:solidFill>
                  <a:srgbClr val="000000"/>
                </a:solidFill>
                <a:latin typeface="宋体" panose="02010600030101010101" pitchFamily="2" charset="-122"/>
              </a:rPr>
              <a:t>AF0030368</a:t>
            </a:r>
            <a:r>
              <a:rPr lang="en-US" altLang="zh-CN" sz="1200" dirty="0" smtClean="0">
                <a:solidFill>
                  <a:srgbClr val="000000"/>
                </a:solidFill>
                <a:latin typeface="宋体" panose="02010600030101010101" pitchFamily="2" charset="-122"/>
              </a:rPr>
              <a:t>)</a:t>
            </a:r>
            <a:endParaRPr lang="zh-CN" altLang="en-US" sz="1200" b="0" i="0" strike="noStrike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3" name="直接连接符 1"/>
          <p:cNvSpPr/>
          <p:nvPr/>
        </p:nvSpPr>
        <p:spPr>
          <a:xfrm flipH="1">
            <a:off x="2810510" y="1735773"/>
            <a:ext cx="11430" cy="971550"/>
          </a:xfrm>
          <a:prstGeom prst="line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</a:ln>
        </p:spPr>
      </p:sp>
      <p:sp>
        <p:nvSpPr>
          <p:cNvPr id="14" name="AutoShape 21635"/>
          <p:cNvSpPr/>
          <p:nvPr/>
        </p:nvSpPr>
        <p:spPr>
          <a:xfrm>
            <a:off x="1411605" y="1745933"/>
            <a:ext cx="1228090" cy="568325"/>
          </a:xfrm>
          <a:prstGeom prst="wedgeRectCallout">
            <a:avLst>
              <a:gd name="adj1" fmla="val 67993"/>
              <a:gd name="adj2" fmla="val -11285"/>
            </a:avLst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</a:ln>
        </p:spPr>
        <p:txBody>
          <a:bodyPr vertOverflow="clip" horzOverflow="clip" vert="horz" wrap="square" lIns="27432" tIns="18288" rIns="0" bIns="0" anchor="ctr" anchorCtr="0" upright="1"/>
          <a:lstStyle>
            <a:defPPr>
              <a:defRPr lang="zh-CN"/>
            </a:defPPr>
            <a:lvl1pPr marL="0" algn="l" defTabSz="914400" rtl="0" eaLnBrk="1" latinLnBrk="0" hangingPunct="1">
              <a:defRPr sz="1100"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100"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100"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100"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100"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100"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100"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100"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200" dirty="0"/>
              <a:t>Align the horn terminal with the inner edge of the rear cover</a:t>
            </a:r>
          </a:p>
        </p:txBody>
      </p:sp>
      <p:sp>
        <p:nvSpPr>
          <p:cNvPr id="15" name="矩形 18"/>
          <p:cNvSpPr/>
          <p:nvPr/>
        </p:nvSpPr>
        <p:spPr>
          <a:xfrm>
            <a:off x="3764280" y="2110740"/>
            <a:ext cx="116205" cy="438150"/>
          </a:xfrm>
          <a:prstGeom prst="rect">
            <a:avLst/>
          </a:prstGeom>
          <a:solidFill>
            <a:srgbClr val="000000"/>
          </a:solidFill>
          <a:ln w="12700" cap="flat" cmpd="sng">
            <a:solidFill>
              <a:srgbClr val="FF0000"/>
            </a:solidFill>
            <a:prstDash val="solid"/>
            <a:round/>
          </a:ln>
        </p:spPr>
      </p:sp>
      <p:sp>
        <p:nvSpPr>
          <p:cNvPr id="18" name="矩形 18"/>
          <p:cNvSpPr/>
          <p:nvPr/>
        </p:nvSpPr>
        <p:spPr>
          <a:xfrm rot="5400000">
            <a:off x="4352290" y="3143885"/>
            <a:ext cx="114300" cy="330835"/>
          </a:xfrm>
          <a:prstGeom prst="rect">
            <a:avLst/>
          </a:prstGeom>
          <a:solidFill>
            <a:srgbClr val="000000"/>
          </a:solidFill>
          <a:ln w="12700" cap="flat" cmpd="sng">
            <a:solidFill>
              <a:srgbClr val="FF0000"/>
            </a:solidFill>
            <a:prstDash val="solid"/>
            <a:round/>
          </a:ln>
        </p:spPr>
      </p:sp>
      <p:sp>
        <p:nvSpPr>
          <p:cNvPr id="19" name="矩形 14"/>
          <p:cNvSpPr/>
          <p:nvPr/>
        </p:nvSpPr>
        <p:spPr>
          <a:xfrm>
            <a:off x="3134360" y="3798888"/>
            <a:ext cx="152400" cy="257175"/>
          </a:xfrm>
          <a:prstGeom prst="rect">
            <a:avLst/>
          </a:prstGeom>
          <a:solidFill>
            <a:srgbClr val="000000"/>
          </a:solidFill>
          <a:ln w="12700" cap="flat" cmpd="sng">
            <a:solidFill>
              <a:srgbClr val="FF0000"/>
            </a:solidFill>
            <a:prstDash val="solid"/>
            <a:round/>
          </a:ln>
        </p:spPr>
      </p:sp>
      <p:sp>
        <p:nvSpPr>
          <p:cNvPr id="21" name="AutoShape 21635"/>
          <p:cNvSpPr/>
          <p:nvPr/>
        </p:nvSpPr>
        <p:spPr>
          <a:xfrm>
            <a:off x="5093715" y="2297937"/>
            <a:ext cx="1152525" cy="51435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</a:ln>
        </p:spPr>
        <p:txBody>
          <a:bodyPr vertOverflow="clip" horzOverflow="clip" vert="horz" wrap="square" lIns="27432" tIns="18288" rIns="0" bIns="0" anchor="ctr" anchorCtr="0" upright="1"/>
          <a:lstStyle>
            <a:defPPr>
              <a:defRPr lang="zh-CN"/>
            </a:defPPr>
            <a:lvl1pPr marL="0" algn="l" defTabSz="914400" rtl="0" eaLnBrk="1" latinLnBrk="0" hangingPunct="1">
              <a:defRPr sz="1100"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100"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100"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100"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100"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100"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100"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100"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200" dirty="0"/>
              <a:t>6 sections of 40mm adhesive tape are pasted in the red square</a:t>
            </a:r>
          </a:p>
        </p:txBody>
      </p:sp>
      <p:sp>
        <p:nvSpPr>
          <p:cNvPr id="3" name="矩形 14"/>
          <p:cNvSpPr/>
          <p:nvPr/>
        </p:nvSpPr>
        <p:spPr>
          <a:xfrm>
            <a:off x="3994150" y="3798888"/>
            <a:ext cx="152400" cy="257175"/>
          </a:xfrm>
          <a:prstGeom prst="rect">
            <a:avLst/>
          </a:prstGeom>
          <a:solidFill>
            <a:srgbClr val="000000"/>
          </a:solidFill>
          <a:ln w="12700" cap="flat" cmpd="sng">
            <a:solidFill>
              <a:srgbClr val="FF0000"/>
            </a:solidFill>
            <a:prstDash val="solid"/>
            <a:round/>
          </a:ln>
        </p:spPr>
      </p:sp>
      <p:sp>
        <p:nvSpPr>
          <p:cNvPr id="4" name="矩形 18"/>
          <p:cNvSpPr/>
          <p:nvPr/>
        </p:nvSpPr>
        <p:spPr>
          <a:xfrm rot="5400000">
            <a:off x="5603240" y="3269615"/>
            <a:ext cx="114300" cy="330835"/>
          </a:xfrm>
          <a:prstGeom prst="rect">
            <a:avLst/>
          </a:prstGeom>
          <a:solidFill>
            <a:srgbClr val="000000"/>
          </a:solidFill>
          <a:ln w="12700" cap="flat" cmpd="sng">
            <a:solidFill>
              <a:srgbClr val="FF0000"/>
            </a:solidFill>
            <a:prstDash val="solid"/>
            <a:round/>
          </a:ln>
        </p:spPr>
      </p:sp>
      <p:sp>
        <p:nvSpPr>
          <p:cNvPr id="5" name="矩形 18"/>
          <p:cNvSpPr/>
          <p:nvPr/>
        </p:nvSpPr>
        <p:spPr>
          <a:xfrm rot="5400000">
            <a:off x="4340225" y="2440305"/>
            <a:ext cx="114300" cy="330835"/>
          </a:xfrm>
          <a:prstGeom prst="rect">
            <a:avLst/>
          </a:prstGeom>
          <a:solidFill>
            <a:srgbClr val="000000"/>
          </a:solidFill>
          <a:ln w="12700" cap="flat" cmpd="sng">
            <a:solidFill>
              <a:srgbClr val="FF0000"/>
            </a:solidFill>
            <a:prstDash val="solid"/>
            <a:round/>
          </a:ln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Box 3"/>
          <p:cNvSpPr txBox="1">
            <a:spLocks noChangeArrowheads="1"/>
          </p:cNvSpPr>
          <p:nvPr/>
        </p:nvSpPr>
        <p:spPr bwMode="auto">
          <a:xfrm>
            <a:off x="3313568" y="309391"/>
            <a:ext cx="2744788" cy="337185"/>
          </a:xfrm>
          <a:prstGeom prst="rect">
            <a:avLst/>
          </a:prstGeom>
          <a:noFill/>
          <a:ln w="9525" cap="flat" cmpd="sng">
            <a:noFill/>
            <a:bevel/>
          </a:ln>
          <a:effectLst/>
        </p:spPr>
        <p:txBody>
          <a:bodyPr wrap="square">
            <a:spAutoFit/>
          </a:bodyPr>
          <a:lstStyle/>
          <a:p>
            <a:pPr lvl="0" eaLnBrk="0" hangingPunct="0">
              <a:spcBef>
                <a:spcPct val="20000"/>
              </a:spcBef>
              <a:buClr>
                <a:schemeClr val="accent1"/>
              </a:buClr>
              <a:buSzPct val="70000"/>
            </a:pPr>
            <a:r>
              <a:rPr lang="en-US" altLang="zh-CN" sz="16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3E3EBC"/>
                </a:solidFill>
                <a:latin typeface="+mj-ea"/>
              </a:rPr>
              <a:t>7.Insert </a:t>
            </a:r>
            <a:r>
              <a:rPr lang="en-US" altLang="zh-CN" sz="160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3E3EBC"/>
                </a:solidFill>
                <a:latin typeface="+mj-ea"/>
              </a:rPr>
              <a:t>pancel</a:t>
            </a:r>
            <a:r>
              <a:rPr lang="en-US" altLang="zh-CN" sz="16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3E3EBC"/>
                </a:solidFill>
                <a:latin typeface="+mj-ea"/>
              </a:rPr>
              <a:t> cable</a:t>
            </a:r>
            <a:endParaRPr kumimoji="1" lang="zh-CN" altLang="en-US" sz="1600" dirty="0" smtClean="0">
              <a:latin typeface="宋体" panose="02010600030101010101" pitchFamily="2" charset="-122"/>
            </a:endParaRPr>
          </a:p>
        </p:txBody>
      </p:sp>
      <p:sp>
        <p:nvSpPr>
          <p:cNvPr id="28" name="Text Box 3"/>
          <p:cNvSpPr txBox="1">
            <a:spLocks noChangeArrowheads="1"/>
          </p:cNvSpPr>
          <p:nvPr/>
        </p:nvSpPr>
        <p:spPr bwMode="auto">
          <a:xfrm>
            <a:off x="9484" y="765633"/>
            <a:ext cx="9134516" cy="523220"/>
          </a:xfrm>
          <a:prstGeom prst="rect">
            <a:avLst/>
          </a:prstGeom>
          <a:noFill/>
          <a:ln w="9525" cap="flat" cmpd="sng">
            <a:noFill/>
            <a:bevel/>
          </a:ln>
          <a:effectLst/>
        </p:spPr>
        <p:txBody>
          <a:bodyPr wrap="square">
            <a:spAutoFit/>
          </a:bodyPr>
          <a:lstStyle/>
          <a:p>
            <a:pPr lvl="0" eaLnBrk="0" hangingPunct="0">
              <a:spcBef>
                <a:spcPct val="20000"/>
              </a:spcBef>
              <a:buClr>
                <a:schemeClr val="accent1"/>
              </a:buClr>
              <a:buSzPct val="70000"/>
            </a:pPr>
            <a:r>
              <a:rPr kumimoji="1" lang="en-US" altLang="zh-CN" sz="1400" b="1" dirty="0" smtClean="0">
                <a:latin typeface="宋体" panose="02010600030101010101" pitchFamily="2" charset="-122"/>
              </a:rPr>
              <a:t>Attention </a:t>
            </a:r>
            <a:r>
              <a:rPr kumimoji="1" lang="zh-CN" altLang="en-US" sz="1400" b="1" dirty="0" smtClean="0">
                <a:latin typeface="宋体" panose="02010600030101010101" pitchFamily="2" charset="-122"/>
              </a:rPr>
              <a:t>：</a:t>
            </a:r>
            <a:r>
              <a:rPr lang="en-US" altLang="zh-CN" sz="1400" dirty="0"/>
              <a:t> 1. </a:t>
            </a:r>
            <a:r>
              <a:rPr lang="en-US" altLang="zh-CN" sz="1400" dirty="0" err="1"/>
              <a:t>Anti-static;You</a:t>
            </a:r>
            <a:r>
              <a:rPr lang="en-US" altLang="zh-CN" sz="1400" dirty="0"/>
              <a:t> can't touch the COF.3. The screen line shall be inserted in parallel;4. Button the screen thread tightly </a:t>
            </a:r>
            <a:r>
              <a:rPr kumimoji="1" lang="zh-CN" altLang="en-US" sz="1400" dirty="0" smtClean="0">
                <a:latin typeface="宋体" panose="02010600030101010101" pitchFamily="2" charset="-122"/>
              </a:rPr>
              <a:t>；</a:t>
            </a:r>
            <a:endParaRPr kumimoji="1" lang="en-US" altLang="zh-CN" sz="1400" dirty="0" smtClean="0">
              <a:latin typeface="宋体" panose="02010600030101010101" pitchFamily="2" charset="-122"/>
            </a:endParaRPr>
          </a:p>
        </p:txBody>
      </p:sp>
      <p:sp>
        <p:nvSpPr>
          <p:cNvPr id="25" name="矩形标注 24"/>
          <p:cNvSpPr/>
          <p:nvPr/>
        </p:nvSpPr>
        <p:spPr bwMode="auto">
          <a:xfrm>
            <a:off x="7505663" y="1457240"/>
            <a:ext cx="1597014" cy="616767"/>
          </a:xfrm>
          <a:prstGeom prst="wedgeRectCallout">
            <a:avLst>
              <a:gd name="adj1" fmla="val -21997"/>
              <a:gd name="adj2" fmla="val 49286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</a:ln>
          <a:effectLst/>
        </p:spPr>
        <p:txBody>
          <a:bodyPr wrap="square" rtlCol="0" anchor="ctr">
            <a:noAutofit/>
          </a:bodyPr>
          <a:lstStyle/>
          <a:p>
            <a:pPr algn="ctr"/>
            <a:r>
              <a:rPr lang="en-US" altLang="zh-CN" sz="1200" dirty="0" smtClean="0">
                <a:latin typeface="+mj-ea"/>
                <a:ea typeface="+mj-ea"/>
              </a:rPr>
              <a:t>Stick 1</a:t>
            </a:r>
            <a:r>
              <a:rPr lang="zh-CN" altLang="en-US" sz="1200" dirty="0">
                <a:latin typeface="+mj-ea"/>
                <a:ea typeface="+mj-ea"/>
              </a:rPr>
              <a:t> </a:t>
            </a:r>
            <a:r>
              <a:rPr lang="en-US" altLang="zh-CN" sz="1200" dirty="0" smtClean="0">
                <a:latin typeface="+mj-ea"/>
                <a:ea typeface="+mj-ea"/>
              </a:rPr>
              <a:t>pcs</a:t>
            </a:r>
            <a:r>
              <a:rPr lang="en-US" altLang="zh-CN" sz="1200" dirty="0" smtClean="0">
                <a:latin typeface="+mj-ea"/>
                <a:ea typeface="+mj-ea"/>
              </a:rPr>
              <a:t>60MM</a:t>
            </a:r>
            <a:r>
              <a:rPr lang="en-US" altLang="zh-CN" sz="1200" dirty="0"/>
              <a:t> Acetate tape</a:t>
            </a:r>
            <a:r>
              <a:rPr lang="en-US" altLang="zh-CN" sz="1200" dirty="0" smtClean="0">
                <a:latin typeface="+mj-ea"/>
              </a:rPr>
              <a:t>(</a:t>
            </a:r>
            <a:r>
              <a:rPr lang="en-US" altLang="zh-CN" sz="1200" dirty="0" smtClean="0">
                <a:solidFill>
                  <a:srgbClr val="000000"/>
                </a:solidFill>
                <a:latin typeface="宋体" panose="02010600030101010101" pitchFamily="2" charset="-122"/>
              </a:rPr>
              <a:t>P/N </a:t>
            </a:r>
            <a:r>
              <a:rPr lang="en-US" altLang="zh-CN" sz="1200" dirty="0" smtClean="0">
                <a:latin typeface="+mj-ea"/>
              </a:rPr>
              <a:t>: </a:t>
            </a:r>
            <a:r>
              <a:rPr lang="en-US" altLang="zh-CN" sz="1200" dirty="0">
                <a:latin typeface="+mj-ea"/>
              </a:rPr>
              <a:t>AF0031369)</a:t>
            </a:r>
            <a:endParaRPr lang="zh-CN" altLang="en-US" sz="1200" dirty="0">
              <a:latin typeface="+mj-ea"/>
              <a:ea typeface="+mj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7989" y="1418038"/>
            <a:ext cx="2860082" cy="1690672"/>
          </a:xfrm>
          <a:prstGeom prst="rect">
            <a:avLst/>
          </a:prstGeom>
        </p:spPr>
      </p:pic>
      <p:sp>
        <p:nvSpPr>
          <p:cNvPr id="34" name="左箭头 33"/>
          <p:cNvSpPr/>
          <p:nvPr/>
        </p:nvSpPr>
        <p:spPr bwMode="auto">
          <a:xfrm rot="5400000">
            <a:off x="7594677" y="2436535"/>
            <a:ext cx="687842" cy="388550"/>
          </a:xfrm>
          <a:prstGeom prst="leftArrow">
            <a:avLst>
              <a:gd name="adj1" fmla="val 73534"/>
              <a:gd name="adj2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421" y="1398194"/>
            <a:ext cx="4487616" cy="3074427"/>
          </a:xfrm>
          <a:prstGeom prst="rect">
            <a:avLst/>
          </a:prstGeom>
        </p:spPr>
      </p:pic>
      <p:sp>
        <p:nvSpPr>
          <p:cNvPr id="41" name="矩形标注 40"/>
          <p:cNvSpPr/>
          <p:nvPr/>
        </p:nvSpPr>
        <p:spPr bwMode="auto">
          <a:xfrm>
            <a:off x="3106869" y="2719261"/>
            <a:ext cx="1145146" cy="479421"/>
          </a:xfrm>
          <a:prstGeom prst="wedgeRectCallout">
            <a:avLst>
              <a:gd name="adj1" fmla="val -50633"/>
              <a:gd name="adj2" fmla="val 23789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</a:ln>
          <a:effectLst/>
        </p:spPr>
        <p:txBody>
          <a:bodyPr wrap="square" rtlCol="0" anchor="ctr">
            <a:noAutofit/>
          </a:bodyPr>
          <a:lstStyle/>
          <a:p>
            <a:pPr algn="ctr"/>
            <a:r>
              <a:rPr lang="en-US" altLang="zh-CN" sz="1200" dirty="0" smtClean="0">
                <a:latin typeface="+mj-ea"/>
                <a:ea typeface="+mj-ea"/>
              </a:rPr>
              <a:t>Insert panel cable</a:t>
            </a:r>
            <a:r>
              <a:rPr lang="en-US" altLang="zh-CN" sz="1200" dirty="0" smtClean="0">
                <a:latin typeface="+mj-ea"/>
              </a:rPr>
              <a:t>(</a:t>
            </a:r>
            <a:r>
              <a:rPr lang="en-US" altLang="zh-CN" sz="1200" dirty="0" smtClean="0">
                <a:solidFill>
                  <a:srgbClr val="000000"/>
                </a:solidFill>
                <a:latin typeface="宋体" panose="02010600030101010101" pitchFamily="2" charset="-122"/>
              </a:rPr>
              <a:t>P/N </a:t>
            </a:r>
            <a:r>
              <a:rPr lang="en-US" altLang="zh-CN" sz="1200" dirty="0" smtClean="0">
                <a:latin typeface="+mj-ea"/>
              </a:rPr>
              <a:t>: </a:t>
            </a:r>
            <a:r>
              <a:rPr lang="en-US" altLang="zh-CN" sz="1200" dirty="0">
                <a:latin typeface="+mj-ea"/>
              </a:rPr>
              <a:t>AE0042482)</a:t>
            </a:r>
            <a:endParaRPr lang="zh-CN" altLang="en-US" sz="1200" dirty="0">
              <a:latin typeface="+mj-ea"/>
              <a:ea typeface="+mj-ea"/>
            </a:endParaRPr>
          </a:p>
        </p:txBody>
      </p:sp>
      <p:cxnSp>
        <p:nvCxnSpPr>
          <p:cNvPr id="9" name="直接箭头连接符 8"/>
          <p:cNvCxnSpPr/>
          <p:nvPr/>
        </p:nvCxnSpPr>
        <p:spPr bwMode="auto">
          <a:xfrm flipH="1">
            <a:off x="2662262" y="3198682"/>
            <a:ext cx="579019" cy="627083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42" name="矩形标注 41"/>
          <p:cNvSpPr/>
          <p:nvPr/>
        </p:nvSpPr>
        <p:spPr bwMode="auto">
          <a:xfrm>
            <a:off x="1810512" y="1390359"/>
            <a:ext cx="2006090" cy="453640"/>
          </a:xfrm>
          <a:prstGeom prst="wedgeRectCallout">
            <a:avLst>
              <a:gd name="adj1" fmla="val 18555"/>
              <a:gd name="adj2" fmla="val 139064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</a:ln>
          <a:effectLst/>
        </p:spPr>
        <p:txBody>
          <a:bodyPr wrap="square" rtlCol="0" anchor="ctr">
            <a:noAutofit/>
          </a:bodyPr>
          <a:lstStyle/>
          <a:p>
            <a:r>
              <a:rPr lang="en-US" altLang="zh-CN" sz="1200" dirty="0"/>
              <a:t>Tear off the tape that holds the tube's extension cord</a:t>
            </a:r>
          </a:p>
        </p:txBody>
      </p:sp>
      <p:sp>
        <p:nvSpPr>
          <p:cNvPr id="43" name="矩形 42"/>
          <p:cNvSpPr/>
          <p:nvPr/>
        </p:nvSpPr>
        <p:spPr bwMode="auto">
          <a:xfrm>
            <a:off x="2159825" y="3837195"/>
            <a:ext cx="520349" cy="356629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cxnSp>
        <p:nvCxnSpPr>
          <p:cNvPr id="36" name="直接箭头连接符 35"/>
          <p:cNvCxnSpPr>
            <a:stCxn id="25" idx="1"/>
          </p:cNvCxnSpPr>
          <p:nvPr/>
        </p:nvCxnSpPr>
        <p:spPr bwMode="auto">
          <a:xfrm flipH="1">
            <a:off x="6498771" y="1765624"/>
            <a:ext cx="1006892" cy="249760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52" name="矩形 51"/>
          <p:cNvSpPr/>
          <p:nvPr/>
        </p:nvSpPr>
        <p:spPr bwMode="auto">
          <a:xfrm>
            <a:off x="5508171" y="1858009"/>
            <a:ext cx="990600" cy="275592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Box 3"/>
          <p:cNvSpPr txBox="1">
            <a:spLocks noChangeArrowheads="1"/>
          </p:cNvSpPr>
          <p:nvPr/>
        </p:nvSpPr>
        <p:spPr bwMode="auto">
          <a:xfrm>
            <a:off x="2522287" y="228469"/>
            <a:ext cx="5213537" cy="634020"/>
          </a:xfrm>
          <a:prstGeom prst="rect">
            <a:avLst/>
          </a:prstGeom>
          <a:noFill/>
          <a:ln w="9525" cap="flat" cmpd="sng">
            <a:noFill/>
            <a:bevel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ct val="20000"/>
              </a:spcBef>
              <a:buClr>
                <a:schemeClr val="accent1"/>
              </a:buClr>
              <a:buSzPct val="70000"/>
            </a:pPr>
            <a:r>
              <a:rPr lang="en-US" altLang="zh-CN" sz="16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3E3EBC"/>
                </a:solidFill>
                <a:latin typeface="+mj-ea"/>
              </a:rPr>
              <a:t>8</a:t>
            </a:r>
            <a:r>
              <a:rPr lang="en-US" altLang="zh-CN" sz="16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3E3EBC"/>
                </a:solidFill>
                <a:latin typeface="+mj-ea"/>
              </a:rPr>
              <a:t>.</a:t>
            </a:r>
            <a:r>
              <a:rPr lang="en-US" altLang="zh-CN" sz="1600" dirty="0"/>
              <a:t> Lock hexagonal </a:t>
            </a:r>
            <a:r>
              <a:rPr lang="en-US" altLang="zh-CN" sz="1600" dirty="0" smtClean="0"/>
              <a:t>bolt/ and terminal board-side</a:t>
            </a:r>
            <a:endParaRPr lang="en-US" altLang="zh-CN" sz="1600" dirty="0"/>
          </a:p>
          <a:p>
            <a:pPr lvl="0" eaLnBrk="0" hangingPunct="0">
              <a:spcBef>
                <a:spcPct val="20000"/>
              </a:spcBef>
              <a:buClr>
                <a:schemeClr val="accent1"/>
              </a:buClr>
              <a:buSzPct val="70000"/>
            </a:pPr>
            <a:endParaRPr kumimoji="1" lang="zh-CN" altLang="en-US" sz="1600" dirty="0" smtClean="0">
              <a:latin typeface="宋体" panose="02010600030101010101" pitchFamily="2" charset="-122"/>
            </a:endParaRPr>
          </a:p>
        </p:txBody>
      </p:sp>
      <p:sp>
        <p:nvSpPr>
          <p:cNvPr id="28" name="Text Box 3"/>
          <p:cNvSpPr txBox="1">
            <a:spLocks noChangeArrowheads="1"/>
          </p:cNvSpPr>
          <p:nvPr/>
        </p:nvSpPr>
        <p:spPr bwMode="auto">
          <a:xfrm>
            <a:off x="95885" y="800933"/>
            <a:ext cx="9013825" cy="307777"/>
          </a:xfrm>
          <a:prstGeom prst="rect">
            <a:avLst/>
          </a:prstGeom>
          <a:noFill/>
          <a:ln w="9525" cap="flat" cmpd="sng">
            <a:noFill/>
            <a:bevel/>
          </a:ln>
          <a:effectLst/>
        </p:spPr>
        <p:txBody>
          <a:bodyPr wrap="square">
            <a:spAutoFit/>
          </a:bodyPr>
          <a:lstStyle/>
          <a:p>
            <a:pPr lvl="0" eaLnBrk="0" hangingPunct="0">
              <a:spcBef>
                <a:spcPct val="20000"/>
              </a:spcBef>
              <a:buClr>
                <a:schemeClr val="accent1"/>
              </a:buClr>
              <a:buSzPct val="70000"/>
            </a:pPr>
            <a:r>
              <a:rPr kumimoji="1" lang="en-US" altLang="zh-CN" sz="1400" b="1" dirty="0" smtClean="0">
                <a:latin typeface="宋体" panose="02010600030101010101" pitchFamily="2" charset="-122"/>
              </a:rPr>
              <a:t>Attention </a:t>
            </a:r>
            <a:r>
              <a:rPr kumimoji="1" lang="zh-CN" altLang="en-US" sz="1400" b="1" dirty="0" smtClean="0">
                <a:latin typeface="宋体" panose="02010600030101010101" pitchFamily="2" charset="-122"/>
              </a:rPr>
              <a:t>：</a:t>
            </a:r>
            <a:r>
              <a:rPr kumimoji="1" lang="en-US" altLang="zh-CN" sz="1400" dirty="0" smtClean="0">
                <a:latin typeface="宋体" panose="02010600030101010101" pitchFamily="2" charset="-122"/>
              </a:rPr>
              <a:t>1</a:t>
            </a:r>
            <a:r>
              <a:rPr kumimoji="1" lang="en-US" altLang="zh-CN" sz="1400" dirty="0" smtClean="0">
                <a:latin typeface="宋体" panose="02010600030101010101" pitchFamily="2" charset="-122"/>
              </a:rPr>
              <a:t>.</a:t>
            </a:r>
            <a:r>
              <a:rPr lang="en-US" altLang="zh-CN" sz="1400" dirty="0"/>
              <a:t> The torque of the electric batch is 3.5 + / </a:t>
            </a:r>
            <a:r>
              <a:rPr lang="en-US" altLang="zh-CN" sz="1400" dirty="0" smtClean="0"/>
              <a:t>0.5Kgf/cm2. </a:t>
            </a:r>
            <a:r>
              <a:rPr lang="en-US" altLang="zh-CN" sz="1400" dirty="0"/>
              <a:t>can't touch the COF </a:t>
            </a:r>
            <a:r>
              <a:rPr kumimoji="1" lang="zh-CN" altLang="en-US" sz="1400" dirty="0" smtClean="0">
                <a:latin typeface="宋体" panose="02010600030101010101" pitchFamily="2" charset="-122"/>
              </a:rPr>
              <a:t>；</a:t>
            </a:r>
            <a:endParaRPr kumimoji="1" lang="en-US" altLang="zh-CN" sz="1400" dirty="0" smtClean="0">
              <a:latin typeface="宋体" panose="02010600030101010101" pitchFamily="2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6644" y="4748383"/>
            <a:ext cx="209524" cy="104762"/>
          </a:xfrm>
          <a:prstGeom prst="rect">
            <a:avLst/>
          </a:prstGeom>
        </p:spPr>
      </p:pic>
      <p:sp>
        <p:nvSpPr>
          <p:cNvPr id="24" name="椭圆 23"/>
          <p:cNvSpPr/>
          <p:nvPr/>
        </p:nvSpPr>
        <p:spPr bwMode="auto">
          <a:xfrm>
            <a:off x="7023985" y="4716085"/>
            <a:ext cx="228600" cy="158765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" name="矩形标注 11"/>
          <p:cNvSpPr/>
          <p:nvPr/>
        </p:nvSpPr>
        <p:spPr bwMode="auto">
          <a:xfrm>
            <a:off x="4884250" y="3486401"/>
            <a:ext cx="1486490" cy="599207"/>
          </a:xfrm>
          <a:prstGeom prst="wedgeRectCallout">
            <a:avLst>
              <a:gd name="adj1" fmla="val -18696"/>
              <a:gd name="adj2" fmla="val -76000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</a:ln>
          <a:effectLst/>
        </p:spPr>
        <p:txBody>
          <a:bodyPr wrap="square" rtlCol="0" anchor="ctr">
            <a:noAutofit/>
          </a:bodyPr>
          <a:lstStyle/>
          <a:p>
            <a:pPr algn="ctr"/>
            <a:r>
              <a:rPr lang="zh-CN" altLang="en-US" sz="1200" dirty="0" smtClean="0">
                <a:latin typeface="+mj-ea"/>
                <a:ea typeface="+mj-ea"/>
              </a:rPr>
              <a:t>锁</a:t>
            </a:r>
            <a:r>
              <a:rPr lang="zh-CN" altLang="en-US" sz="1200" dirty="0">
                <a:latin typeface="+mj-ea"/>
                <a:ea typeface="+mj-ea"/>
              </a:rPr>
              <a:t>两颗</a:t>
            </a:r>
            <a:r>
              <a:rPr lang="zh-CN" altLang="en-US" sz="1200" dirty="0" smtClean="0">
                <a:latin typeface="+mj-ea"/>
                <a:ea typeface="+mj-ea"/>
              </a:rPr>
              <a:t>六角螺丝柱</a:t>
            </a:r>
            <a:r>
              <a:rPr lang="en-US" altLang="zh-CN" sz="1200" dirty="0" smtClean="0">
                <a:latin typeface="+mj-ea"/>
                <a:ea typeface="+mj-ea"/>
              </a:rPr>
              <a:t>M3*4(</a:t>
            </a:r>
            <a:r>
              <a:rPr lang="zh-CN" altLang="en-US" sz="1200" dirty="0" smtClean="0">
                <a:latin typeface="+mj-ea"/>
                <a:ea typeface="+mj-ea"/>
              </a:rPr>
              <a:t>料号</a:t>
            </a:r>
            <a:r>
              <a:rPr lang="en-US" altLang="zh-CN" sz="1200" dirty="0" smtClean="0">
                <a:latin typeface="+mj-ea"/>
                <a:ea typeface="+mj-ea"/>
              </a:rPr>
              <a:t>: </a:t>
            </a:r>
            <a:r>
              <a:rPr lang="en-US" altLang="zh-CN" sz="1200" dirty="0">
                <a:latin typeface="+mj-ea"/>
                <a:ea typeface="+mj-ea"/>
              </a:rPr>
              <a:t>AS0020065)</a:t>
            </a:r>
            <a:endParaRPr lang="zh-CN" altLang="en-US" sz="1200" dirty="0">
              <a:latin typeface="+mj-ea"/>
              <a:ea typeface="+mj-ea"/>
            </a:endParaRPr>
          </a:p>
        </p:txBody>
      </p:sp>
      <p:sp>
        <p:nvSpPr>
          <p:cNvPr id="21" name="Line 81"/>
          <p:cNvSpPr>
            <a:spLocks noChangeShapeType="1"/>
          </p:cNvSpPr>
          <p:nvPr/>
        </p:nvSpPr>
        <p:spPr bwMode="auto">
          <a:xfrm flipH="1">
            <a:off x="4487219" y="3825766"/>
            <a:ext cx="380040" cy="68793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tailEnd type="triangle" w="med" len="med"/>
          </a:ln>
          <a:effectLst/>
        </p:spPr>
        <p:txBody>
          <a:bodyPr/>
          <a:lstStyle/>
          <a:p>
            <a:endParaRPr lang="zh-CN" altLang="en-US"/>
          </a:p>
        </p:txBody>
      </p:sp>
      <p:sp>
        <p:nvSpPr>
          <p:cNvPr id="22" name="Line 81"/>
          <p:cNvSpPr>
            <a:spLocks noChangeShapeType="1"/>
          </p:cNvSpPr>
          <p:nvPr/>
        </p:nvSpPr>
        <p:spPr bwMode="auto">
          <a:xfrm flipH="1" flipV="1">
            <a:off x="4616882" y="2458701"/>
            <a:ext cx="475684" cy="10277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tailEnd type="triangle" w="med" len="med"/>
          </a:ln>
          <a:effectLst/>
        </p:spPr>
        <p:txBody>
          <a:bodyPr/>
          <a:lstStyle/>
          <a:p>
            <a:endParaRPr lang="zh-CN" altLang="en-US"/>
          </a:p>
        </p:txBody>
      </p:sp>
      <p:sp>
        <p:nvSpPr>
          <p:cNvPr id="18" name="Line 81"/>
          <p:cNvSpPr>
            <a:spLocks noChangeShapeType="1"/>
          </p:cNvSpPr>
          <p:nvPr/>
        </p:nvSpPr>
        <p:spPr bwMode="auto">
          <a:xfrm flipV="1">
            <a:off x="6136738" y="2401761"/>
            <a:ext cx="562021" cy="192985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tailEnd type="triangle" w="med" len="med"/>
          </a:ln>
          <a:effectLst/>
        </p:spPr>
        <p:txBody>
          <a:bodyPr/>
          <a:lstStyle/>
          <a:p>
            <a:endParaRPr lang="zh-CN" altLang="en-US"/>
          </a:p>
        </p:txBody>
      </p:sp>
      <p:sp>
        <p:nvSpPr>
          <p:cNvPr id="30" name="矩形标注 29"/>
          <p:cNvSpPr/>
          <p:nvPr/>
        </p:nvSpPr>
        <p:spPr bwMode="auto">
          <a:xfrm>
            <a:off x="5326569" y="2586512"/>
            <a:ext cx="1486490" cy="599207"/>
          </a:xfrm>
          <a:prstGeom prst="wedgeRectCallout">
            <a:avLst>
              <a:gd name="adj1" fmla="val 21898"/>
              <a:gd name="adj2" fmla="val 66780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</a:ln>
          <a:effectLst/>
        </p:spPr>
        <p:txBody>
          <a:bodyPr wrap="square" rtlCol="0" anchor="ctr">
            <a:noAutofit/>
          </a:bodyPr>
          <a:lstStyle/>
          <a:p>
            <a:pPr algn="ctr"/>
            <a:r>
              <a:rPr lang="zh-CN" altLang="en-US" sz="1200" dirty="0" smtClean="0">
                <a:latin typeface="+mj-ea"/>
                <a:ea typeface="+mj-ea"/>
              </a:rPr>
              <a:t>锁</a:t>
            </a:r>
            <a:r>
              <a:rPr lang="zh-CN" altLang="en-US" sz="1200" dirty="0">
                <a:latin typeface="+mj-ea"/>
                <a:ea typeface="+mj-ea"/>
              </a:rPr>
              <a:t>两颗</a:t>
            </a:r>
            <a:r>
              <a:rPr lang="zh-CN" altLang="en-US" sz="1200" dirty="0" smtClean="0">
                <a:latin typeface="+mj-ea"/>
                <a:ea typeface="+mj-ea"/>
              </a:rPr>
              <a:t>六角螺丝柱</a:t>
            </a:r>
            <a:r>
              <a:rPr lang="en-US" altLang="zh-CN" sz="1200" dirty="0" smtClean="0">
                <a:latin typeface="+mj-ea"/>
                <a:ea typeface="+mj-ea"/>
              </a:rPr>
              <a:t>M3*6</a:t>
            </a:r>
            <a:r>
              <a:rPr lang="zh-CN" altLang="en-US" sz="1200" dirty="0" smtClean="0">
                <a:latin typeface="+mj-ea"/>
                <a:ea typeface="+mj-ea"/>
              </a:rPr>
              <a:t> </a:t>
            </a:r>
            <a:r>
              <a:rPr lang="en-US" altLang="zh-CN" sz="1200" dirty="0" smtClean="0">
                <a:latin typeface="+mj-ea"/>
                <a:ea typeface="+mj-ea"/>
              </a:rPr>
              <a:t>(</a:t>
            </a:r>
            <a:r>
              <a:rPr lang="zh-CN" altLang="en-US" sz="1200" dirty="0" smtClean="0">
                <a:latin typeface="+mj-ea"/>
                <a:ea typeface="+mj-ea"/>
              </a:rPr>
              <a:t>料号</a:t>
            </a:r>
            <a:r>
              <a:rPr lang="en-US" altLang="zh-CN" sz="1200" dirty="0" smtClean="0">
                <a:latin typeface="+mj-ea"/>
                <a:ea typeface="+mj-ea"/>
              </a:rPr>
              <a:t>: </a:t>
            </a:r>
            <a:r>
              <a:rPr lang="en-US" altLang="zh-CN" sz="1200" dirty="0">
                <a:latin typeface="+mj-ea"/>
                <a:ea typeface="+mj-ea"/>
              </a:rPr>
              <a:t>AS0020034)</a:t>
            </a:r>
            <a:endParaRPr lang="zh-CN" altLang="en-US" sz="1200" dirty="0">
              <a:latin typeface="+mj-ea"/>
              <a:ea typeface="+mj-ea"/>
            </a:endParaRPr>
          </a:p>
        </p:txBody>
      </p:sp>
      <p:sp>
        <p:nvSpPr>
          <p:cNvPr id="17" name="椭圆 16"/>
          <p:cNvSpPr/>
          <p:nvPr/>
        </p:nvSpPr>
        <p:spPr bwMode="auto">
          <a:xfrm>
            <a:off x="4427711" y="2322379"/>
            <a:ext cx="228600" cy="158765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3" name="椭圆 22"/>
          <p:cNvSpPr/>
          <p:nvPr/>
        </p:nvSpPr>
        <p:spPr bwMode="auto">
          <a:xfrm>
            <a:off x="6584459" y="2242997"/>
            <a:ext cx="228600" cy="158765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4" name="矩形标注 13"/>
          <p:cNvSpPr/>
          <p:nvPr/>
        </p:nvSpPr>
        <p:spPr bwMode="auto">
          <a:xfrm>
            <a:off x="5327513" y="1596130"/>
            <a:ext cx="1433762" cy="599207"/>
          </a:xfrm>
          <a:prstGeom prst="wedgeRectCallout">
            <a:avLst>
              <a:gd name="adj1" fmla="val 61337"/>
              <a:gd name="adj2" fmla="val -2558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</a:ln>
          <a:effectLst/>
        </p:spPr>
        <p:txBody>
          <a:bodyPr wrap="square" rtlCol="0" anchor="ctr">
            <a:noAutofit/>
          </a:bodyPr>
          <a:lstStyle/>
          <a:p>
            <a:pPr algn="ctr"/>
            <a:r>
              <a:rPr lang="zh-CN" altLang="en-US" sz="1200" dirty="0" smtClean="0">
                <a:latin typeface="+mj-ea"/>
                <a:ea typeface="+mj-ea"/>
              </a:rPr>
              <a:t>摆放侧端子板</a:t>
            </a:r>
            <a:r>
              <a:rPr lang="en-US" altLang="zh-CN" sz="1200" dirty="0" smtClean="0">
                <a:latin typeface="+mj-ea"/>
                <a:ea typeface="+mj-ea"/>
              </a:rPr>
              <a:t>(</a:t>
            </a:r>
            <a:r>
              <a:rPr lang="zh-CN" altLang="en-US" sz="1200" dirty="0" smtClean="0">
                <a:latin typeface="+mj-ea"/>
                <a:ea typeface="+mj-ea"/>
              </a:rPr>
              <a:t>料号</a:t>
            </a:r>
            <a:r>
              <a:rPr lang="en-US" altLang="zh-CN" sz="1200" dirty="0" smtClean="0">
                <a:latin typeface="+mj-ea"/>
                <a:ea typeface="+mj-ea"/>
              </a:rPr>
              <a:t>: </a:t>
            </a:r>
            <a:r>
              <a:rPr lang="en-US" altLang="zh-CN" sz="1200" dirty="0">
                <a:latin typeface="+mj-ea"/>
                <a:ea typeface="+mj-ea"/>
              </a:rPr>
              <a:t>AW0041847)</a:t>
            </a:r>
            <a:endParaRPr lang="zh-CN" altLang="en-US" sz="1200" dirty="0">
              <a:latin typeface="+mj-ea"/>
              <a:ea typeface="+mj-ea"/>
            </a:endParaRPr>
          </a:p>
        </p:txBody>
      </p:sp>
      <p:sp>
        <p:nvSpPr>
          <p:cNvPr id="19" name="Line 81"/>
          <p:cNvSpPr>
            <a:spLocks noChangeShapeType="1"/>
          </p:cNvSpPr>
          <p:nvPr/>
        </p:nvSpPr>
        <p:spPr bwMode="auto">
          <a:xfrm>
            <a:off x="6257892" y="3208425"/>
            <a:ext cx="555167" cy="617341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tailEnd type="triangle" w="med" len="med"/>
          </a:ln>
          <a:effectLst/>
        </p:spPr>
        <p:txBody>
          <a:bodyPr/>
          <a:lstStyle/>
          <a:p>
            <a:endParaRPr lang="zh-CN" altLang="en-US"/>
          </a:p>
        </p:txBody>
      </p:sp>
      <p:sp>
        <p:nvSpPr>
          <p:cNvPr id="25" name="椭圆 24"/>
          <p:cNvSpPr/>
          <p:nvPr/>
        </p:nvSpPr>
        <p:spPr bwMode="auto">
          <a:xfrm>
            <a:off x="6780604" y="3745276"/>
            <a:ext cx="228600" cy="158765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3865" y="4884690"/>
            <a:ext cx="209524" cy="104762"/>
          </a:xfrm>
          <a:prstGeom prst="rect">
            <a:avLst/>
          </a:prstGeom>
        </p:spPr>
      </p:pic>
      <p:sp>
        <p:nvSpPr>
          <p:cNvPr id="29" name="椭圆 28"/>
          <p:cNvSpPr/>
          <p:nvPr/>
        </p:nvSpPr>
        <p:spPr bwMode="auto">
          <a:xfrm>
            <a:off x="7071206" y="4852392"/>
            <a:ext cx="228600" cy="158765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3862440" y="1522113"/>
            <a:ext cx="4013095" cy="3186289"/>
          </a:xfrm>
          <a:prstGeom prst="rect">
            <a:avLst/>
          </a:prstGeom>
        </p:spPr>
      </p:pic>
      <p:sp>
        <p:nvSpPr>
          <p:cNvPr id="32" name="矩形标注 31"/>
          <p:cNvSpPr/>
          <p:nvPr/>
        </p:nvSpPr>
        <p:spPr bwMode="auto">
          <a:xfrm>
            <a:off x="4931471" y="3622708"/>
            <a:ext cx="1486490" cy="599207"/>
          </a:xfrm>
          <a:prstGeom prst="wedgeRectCallout">
            <a:avLst>
              <a:gd name="adj1" fmla="val -18696"/>
              <a:gd name="adj2" fmla="val -45480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</a:ln>
          <a:effectLst/>
        </p:spPr>
        <p:txBody>
          <a:bodyPr wrap="square" rtlCol="0" anchor="ctr">
            <a:noAutofit/>
          </a:bodyPr>
          <a:lstStyle/>
          <a:p>
            <a:pPr algn="ctr"/>
            <a:r>
              <a:rPr lang="en-US" altLang="zh-CN" sz="1200" dirty="0">
                <a:latin typeface="+mj-ea"/>
              </a:rPr>
              <a:t>Lock 2 cps </a:t>
            </a:r>
            <a:r>
              <a:rPr lang="en-US" altLang="zh-CN" sz="1200" dirty="0"/>
              <a:t>Hexagonal bolt</a:t>
            </a:r>
          </a:p>
          <a:p>
            <a:pPr algn="ctr"/>
            <a:r>
              <a:rPr lang="en-US" altLang="zh-CN" sz="1200" dirty="0" smtClean="0">
                <a:latin typeface="+mj-ea"/>
                <a:ea typeface="+mj-ea"/>
              </a:rPr>
              <a:t>M3*4(</a:t>
            </a:r>
            <a:r>
              <a:rPr lang="en-US" altLang="zh-CN" sz="1200" dirty="0" smtClean="0">
                <a:solidFill>
                  <a:srgbClr val="000000"/>
                </a:solidFill>
                <a:latin typeface="宋体" panose="02010600030101010101" pitchFamily="2" charset="-122"/>
              </a:rPr>
              <a:t>P/N </a:t>
            </a:r>
            <a:r>
              <a:rPr lang="en-US" altLang="zh-CN" sz="1200" dirty="0" smtClean="0">
                <a:latin typeface="+mj-ea"/>
                <a:ea typeface="+mj-ea"/>
              </a:rPr>
              <a:t>: </a:t>
            </a:r>
            <a:r>
              <a:rPr lang="en-US" altLang="zh-CN" sz="1200" dirty="0">
                <a:latin typeface="+mj-ea"/>
                <a:ea typeface="+mj-ea"/>
              </a:rPr>
              <a:t>AS0020065)</a:t>
            </a:r>
            <a:endParaRPr lang="zh-CN" altLang="en-US" sz="1200" dirty="0">
              <a:latin typeface="+mj-ea"/>
              <a:ea typeface="+mj-ea"/>
            </a:endParaRPr>
          </a:p>
        </p:txBody>
      </p:sp>
      <p:sp>
        <p:nvSpPr>
          <p:cNvPr id="33" name="Line 81"/>
          <p:cNvSpPr>
            <a:spLocks noChangeShapeType="1"/>
          </p:cNvSpPr>
          <p:nvPr/>
        </p:nvSpPr>
        <p:spPr bwMode="auto">
          <a:xfrm flipH="1">
            <a:off x="4534440" y="3962073"/>
            <a:ext cx="380040" cy="68793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tailEnd type="triangle" w="med" len="med"/>
          </a:ln>
          <a:effectLst/>
        </p:spPr>
        <p:txBody>
          <a:bodyPr/>
          <a:lstStyle/>
          <a:p>
            <a:endParaRPr lang="zh-CN" altLang="en-US"/>
          </a:p>
        </p:txBody>
      </p:sp>
      <p:sp>
        <p:nvSpPr>
          <p:cNvPr id="34" name="Line 81"/>
          <p:cNvSpPr>
            <a:spLocks noChangeShapeType="1"/>
          </p:cNvSpPr>
          <p:nvPr/>
        </p:nvSpPr>
        <p:spPr bwMode="auto">
          <a:xfrm flipH="1" flipV="1">
            <a:off x="4664103" y="2595008"/>
            <a:ext cx="475684" cy="10277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tailEnd type="triangle" w="med" len="med"/>
          </a:ln>
          <a:effectLst/>
        </p:spPr>
        <p:txBody>
          <a:bodyPr/>
          <a:lstStyle/>
          <a:p>
            <a:endParaRPr lang="zh-CN" altLang="en-US"/>
          </a:p>
        </p:txBody>
      </p:sp>
      <p:sp>
        <p:nvSpPr>
          <p:cNvPr id="35" name="Line 81"/>
          <p:cNvSpPr>
            <a:spLocks noChangeShapeType="1"/>
          </p:cNvSpPr>
          <p:nvPr/>
        </p:nvSpPr>
        <p:spPr bwMode="auto">
          <a:xfrm flipV="1">
            <a:off x="6183959" y="2538068"/>
            <a:ext cx="562021" cy="192985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tailEnd type="triangle" w="med" len="med"/>
          </a:ln>
          <a:effectLst/>
        </p:spPr>
        <p:txBody>
          <a:bodyPr/>
          <a:lstStyle/>
          <a:p>
            <a:endParaRPr lang="zh-CN" altLang="en-US"/>
          </a:p>
        </p:txBody>
      </p:sp>
      <p:sp>
        <p:nvSpPr>
          <p:cNvPr id="36" name="矩形标注 35"/>
          <p:cNvSpPr/>
          <p:nvPr/>
        </p:nvSpPr>
        <p:spPr bwMode="auto">
          <a:xfrm>
            <a:off x="5373790" y="2722819"/>
            <a:ext cx="1486490" cy="599207"/>
          </a:xfrm>
          <a:prstGeom prst="wedgeRectCallout">
            <a:avLst>
              <a:gd name="adj1" fmla="val 20360"/>
              <a:gd name="adj2" fmla="val 49612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</a:ln>
          <a:effectLst/>
        </p:spPr>
        <p:txBody>
          <a:bodyPr wrap="square" rtlCol="0" anchor="ctr">
            <a:noAutofit/>
          </a:bodyPr>
          <a:lstStyle/>
          <a:p>
            <a:pPr algn="ctr"/>
            <a:r>
              <a:rPr lang="en-US" altLang="zh-CN" sz="1200" dirty="0" smtClean="0">
                <a:latin typeface="+mj-ea"/>
                <a:ea typeface="+mj-ea"/>
              </a:rPr>
              <a:t>Lock 2 cps </a:t>
            </a:r>
            <a:r>
              <a:rPr lang="en-US" altLang="zh-CN" sz="1200" dirty="0"/>
              <a:t>Hexagonal bolt</a:t>
            </a:r>
          </a:p>
          <a:p>
            <a:pPr algn="ctr"/>
            <a:r>
              <a:rPr lang="en-US" altLang="zh-CN" sz="1200" dirty="0" smtClean="0">
                <a:latin typeface="+mj-ea"/>
                <a:ea typeface="+mj-ea"/>
              </a:rPr>
              <a:t>M3*6</a:t>
            </a:r>
            <a:r>
              <a:rPr lang="zh-CN" altLang="en-US" sz="1200" dirty="0" smtClean="0">
                <a:latin typeface="+mj-ea"/>
                <a:ea typeface="+mj-ea"/>
              </a:rPr>
              <a:t> </a:t>
            </a:r>
            <a:r>
              <a:rPr lang="en-US" altLang="zh-CN" sz="1200" dirty="0" smtClean="0">
                <a:latin typeface="+mj-ea"/>
                <a:ea typeface="+mj-ea"/>
              </a:rPr>
              <a:t>(</a:t>
            </a:r>
            <a:r>
              <a:rPr lang="en-US" altLang="zh-CN" sz="1200" dirty="0">
                <a:solidFill>
                  <a:srgbClr val="000000"/>
                </a:solidFill>
                <a:latin typeface="宋体" panose="02010600030101010101" pitchFamily="2" charset="-122"/>
              </a:rPr>
              <a:t>P/N </a:t>
            </a:r>
            <a:r>
              <a:rPr lang="en-US" altLang="zh-CN" sz="1200" dirty="0" smtClean="0">
                <a:latin typeface="+mj-ea"/>
                <a:ea typeface="+mj-ea"/>
              </a:rPr>
              <a:t>: </a:t>
            </a:r>
            <a:r>
              <a:rPr lang="en-US" altLang="zh-CN" sz="1200" dirty="0">
                <a:latin typeface="+mj-ea"/>
                <a:ea typeface="+mj-ea"/>
              </a:rPr>
              <a:t>AS0020034)</a:t>
            </a:r>
            <a:endParaRPr lang="zh-CN" altLang="en-US" sz="1200" dirty="0">
              <a:latin typeface="+mj-ea"/>
              <a:ea typeface="+mj-ea"/>
            </a:endParaRPr>
          </a:p>
        </p:txBody>
      </p:sp>
      <p:sp>
        <p:nvSpPr>
          <p:cNvPr id="37" name="椭圆 36"/>
          <p:cNvSpPr/>
          <p:nvPr/>
        </p:nvSpPr>
        <p:spPr bwMode="auto">
          <a:xfrm>
            <a:off x="4474932" y="2458686"/>
            <a:ext cx="228600" cy="158765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8" name="椭圆 37"/>
          <p:cNvSpPr/>
          <p:nvPr/>
        </p:nvSpPr>
        <p:spPr bwMode="auto">
          <a:xfrm>
            <a:off x="4293007" y="3882690"/>
            <a:ext cx="228600" cy="158765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9" name="椭圆 38"/>
          <p:cNvSpPr/>
          <p:nvPr/>
        </p:nvSpPr>
        <p:spPr bwMode="auto">
          <a:xfrm>
            <a:off x="6631680" y="2379304"/>
            <a:ext cx="228600" cy="158765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0" name="矩形标注 39"/>
          <p:cNvSpPr/>
          <p:nvPr/>
        </p:nvSpPr>
        <p:spPr bwMode="auto">
          <a:xfrm>
            <a:off x="7213977" y="1284134"/>
            <a:ext cx="1433762" cy="599207"/>
          </a:xfrm>
          <a:prstGeom prst="wedgeRectCallout">
            <a:avLst>
              <a:gd name="adj1" fmla="val -78971"/>
              <a:gd name="adj2" fmla="val 43084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</a:ln>
          <a:effectLst/>
        </p:spPr>
        <p:txBody>
          <a:bodyPr wrap="square" rtlCol="0" anchor="ctr">
            <a:noAutofit/>
          </a:bodyPr>
          <a:lstStyle/>
          <a:p>
            <a:pPr algn="ctr"/>
            <a:r>
              <a:rPr lang="en-US" altLang="zh-CN" sz="1200" dirty="0" smtClean="0">
                <a:latin typeface="+mj-ea"/>
                <a:ea typeface="+mj-ea"/>
              </a:rPr>
              <a:t>Put terminal board(</a:t>
            </a:r>
            <a:r>
              <a:rPr lang="en-US" altLang="zh-CN" sz="1200" dirty="0" smtClean="0">
                <a:solidFill>
                  <a:srgbClr val="000000"/>
                </a:solidFill>
                <a:latin typeface="宋体" panose="02010600030101010101" pitchFamily="2" charset="-122"/>
              </a:rPr>
              <a:t>P/N </a:t>
            </a:r>
            <a:r>
              <a:rPr lang="en-US" altLang="zh-CN" sz="1200" dirty="0" smtClean="0">
                <a:latin typeface="+mj-ea"/>
                <a:ea typeface="+mj-ea"/>
              </a:rPr>
              <a:t>: </a:t>
            </a:r>
            <a:r>
              <a:rPr lang="en-US" altLang="zh-CN" sz="1200" dirty="0">
                <a:latin typeface="+mj-ea"/>
                <a:ea typeface="+mj-ea"/>
              </a:rPr>
              <a:t>AW0041847)</a:t>
            </a:r>
            <a:endParaRPr lang="zh-CN" altLang="en-US" sz="1200" dirty="0">
              <a:latin typeface="+mj-ea"/>
              <a:ea typeface="+mj-ea"/>
            </a:endParaRPr>
          </a:p>
        </p:txBody>
      </p:sp>
      <p:sp>
        <p:nvSpPr>
          <p:cNvPr id="41" name="Line 81"/>
          <p:cNvSpPr>
            <a:spLocks noChangeShapeType="1"/>
          </p:cNvSpPr>
          <p:nvPr/>
        </p:nvSpPr>
        <p:spPr bwMode="auto">
          <a:xfrm>
            <a:off x="6305113" y="3344732"/>
            <a:ext cx="555167" cy="617341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tailEnd type="triangle" w="med" len="med"/>
          </a:ln>
          <a:effectLst/>
        </p:spPr>
        <p:txBody>
          <a:bodyPr/>
          <a:lstStyle/>
          <a:p>
            <a:endParaRPr lang="zh-CN" altLang="en-US"/>
          </a:p>
        </p:txBody>
      </p:sp>
      <p:sp>
        <p:nvSpPr>
          <p:cNvPr id="42" name="椭圆 41"/>
          <p:cNvSpPr/>
          <p:nvPr/>
        </p:nvSpPr>
        <p:spPr bwMode="auto">
          <a:xfrm>
            <a:off x="6827825" y="3881583"/>
            <a:ext cx="228600" cy="158765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43" name="图片 42" descr="照片.jpg"/>
          <p:cNvPicPr>
            <a:picLocks noChangeAspect="1"/>
          </p:cNvPicPr>
          <p:nvPr/>
        </p:nvPicPr>
        <p:blipFill>
          <a:blip r:embed="rId5" cstate="print"/>
          <a:srcRect l="41382" t="35813" r="41914" b="50297"/>
          <a:stretch>
            <a:fillRect/>
          </a:stretch>
        </p:blipFill>
        <p:spPr>
          <a:xfrm>
            <a:off x="605043" y="1544592"/>
            <a:ext cx="531066" cy="566052"/>
          </a:xfrm>
          <a:prstGeom prst="rect">
            <a:avLst/>
          </a:prstGeom>
        </p:spPr>
      </p:pic>
      <p:sp>
        <p:nvSpPr>
          <p:cNvPr id="44" name="矩形标注 43"/>
          <p:cNvSpPr/>
          <p:nvPr/>
        </p:nvSpPr>
        <p:spPr bwMode="auto">
          <a:xfrm>
            <a:off x="1576022" y="1516981"/>
            <a:ext cx="1389033" cy="599207"/>
          </a:xfrm>
          <a:prstGeom prst="wedgeRectCallout">
            <a:avLst>
              <a:gd name="adj1" fmla="val -88051"/>
              <a:gd name="adj2" fmla="val -229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</a:ln>
          <a:effectLst/>
        </p:spPr>
        <p:txBody>
          <a:bodyPr wrap="square" rtlCol="0" anchor="ctr">
            <a:no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/>
            <a:r>
              <a:rPr lang="en-US" altLang="zh-CN" sz="1200" dirty="0"/>
              <a:t>Hexagonal bolt</a:t>
            </a:r>
          </a:p>
          <a:p>
            <a:pPr algn="ctr"/>
            <a:r>
              <a:rPr lang="en-US" altLang="zh-CN" sz="1200" dirty="0" smtClean="0">
                <a:latin typeface="+mj-ea"/>
                <a:ea typeface="+mj-ea"/>
              </a:rPr>
              <a:t>M3*4(</a:t>
            </a:r>
            <a:r>
              <a:rPr lang="en-US" altLang="zh-CN" sz="1200" dirty="0" smtClean="0">
                <a:solidFill>
                  <a:srgbClr val="000000"/>
                </a:solidFill>
                <a:latin typeface="宋体" panose="02010600030101010101" pitchFamily="2" charset="-122"/>
              </a:rPr>
              <a:t>P/N </a:t>
            </a:r>
            <a:r>
              <a:rPr lang="en-US" altLang="zh-CN" sz="1200" dirty="0" smtClean="0">
                <a:latin typeface="+mj-ea"/>
                <a:ea typeface="+mj-ea"/>
              </a:rPr>
              <a:t>:</a:t>
            </a:r>
            <a:r>
              <a:rPr lang="en-US" altLang="zh-CN" sz="1200" dirty="0" smtClean="0">
                <a:solidFill>
                  <a:srgbClr val="000000"/>
                </a:solidFill>
                <a:latin typeface="宋体" panose="02010600030101010101" pitchFamily="2" charset="-122"/>
              </a:rPr>
              <a:t> </a:t>
            </a:r>
            <a:r>
              <a:rPr lang="en-US" altLang="zh-CN" sz="1200" dirty="0">
                <a:latin typeface="宋体" panose="02010600030101010101" pitchFamily="2" charset="-122"/>
              </a:rPr>
              <a:t>AS0020065</a:t>
            </a:r>
            <a:r>
              <a:rPr lang="en-US" altLang="zh-CN" sz="1200" dirty="0" smtClean="0">
                <a:latin typeface="+mj-ea"/>
                <a:ea typeface="+mj-ea"/>
              </a:rPr>
              <a:t>)</a:t>
            </a:r>
            <a:endParaRPr lang="zh-CN" altLang="en-US" sz="1200" dirty="0">
              <a:latin typeface="+mj-ea"/>
              <a:ea typeface="+mj-ea"/>
            </a:endParaRPr>
          </a:p>
        </p:txBody>
      </p:sp>
      <p:sp>
        <p:nvSpPr>
          <p:cNvPr id="45" name="矩形标注 44"/>
          <p:cNvSpPr/>
          <p:nvPr/>
        </p:nvSpPr>
        <p:spPr bwMode="auto">
          <a:xfrm>
            <a:off x="1778756" y="2409528"/>
            <a:ext cx="1277739" cy="599207"/>
          </a:xfrm>
          <a:prstGeom prst="wedgeRectCallout">
            <a:avLst>
              <a:gd name="adj1" fmla="val -84302"/>
              <a:gd name="adj2" fmla="val -45535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</a:ln>
          <a:effectLst/>
        </p:spPr>
        <p:txBody>
          <a:bodyPr wrap="square" rtlCol="0" anchor="ctr">
            <a:no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/>
            <a:r>
              <a:rPr lang="en-US" altLang="zh-CN" sz="1200" dirty="0"/>
              <a:t>Hexagonal bolt</a:t>
            </a:r>
          </a:p>
          <a:p>
            <a:pPr algn="ctr"/>
            <a:r>
              <a:rPr lang="en-US" altLang="zh-CN" sz="1200" dirty="0" smtClean="0">
                <a:latin typeface="+mj-ea"/>
                <a:ea typeface="+mj-ea"/>
              </a:rPr>
              <a:t>M3*6(</a:t>
            </a:r>
            <a:r>
              <a:rPr lang="en-US" altLang="zh-CN" sz="1200" dirty="0" smtClean="0">
                <a:solidFill>
                  <a:srgbClr val="000000"/>
                </a:solidFill>
                <a:latin typeface="宋体" panose="02010600030101010101" pitchFamily="2" charset="-122"/>
              </a:rPr>
              <a:t>P/N </a:t>
            </a:r>
            <a:r>
              <a:rPr lang="en-US" altLang="zh-CN" sz="1200" dirty="0" smtClean="0">
                <a:latin typeface="+mj-ea"/>
                <a:ea typeface="+mj-ea"/>
              </a:rPr>
              <a:t>: </a:t>
            </a:r>
            <a:r>
              <a:rPr lang="en-US" altLang="zh-CN" sz="1200" dirty="0">
                <a:latin typeface="+mj-ea"/>
              </a:rPr>
              <a:t>AS0020034</a:t>
            </a:r>
            <a:r>
              <a:rPr lang="en-US" altLang="zh-CN" sz="1200" dirty="0" smtClean="0">
                <a:latin typeface="+mj-ea"/>
                <a:ea typeface="+mj-ea"/>
              </a:rPr>
              <a:t>)</a:t>
            </a:r>
            <a:endParaRPr lang="zh-CN" altLang="en-US" sz="1200" dirty="0">
              <a:latin typeface="+mj-ea"/>
              <a:ea typeface="+mj-ea"/>
            </a:endParaRPr>
          </a:p>
        </p:txBody>
      </p:sp>
      <p:pic>
        <p:nvPicPr>
          <p:cNvPr id="46" name="图片 45" descr="照片.jpg"/>
          <p:cNvPicPr>
            <a:picLocks noChangeAspect="1"/>
          </p:cNvPicPr>
          <p:nvPr/>
        </p:nvPicPr>
        <p:blipFill>
          <a:blip r:embed="rId5" cstate="print"/>
          <a:srcRect l="43854" t="40266" r="44578" b="51876"/>
          <a:stretch>
            <a:fillRect/>
          </a:stretch>
        </p:blipFill>
        <p:spPr>
          <a:xfrm>
            <a:off x="605043" y="2352243"/>
            <a:ext cx="645366" cy="3812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A7C6E5"/>
      </a:accent1>
      <a:accent2>
        <a:srgbClr val="333399"/>
      </a:accent2>
      <a:accent3>
        <a:srgbClr val="FFFFFF"/>
      </a:accent3>
      <a:accent4>
        <a:srgbClr val="000000"/>
      </a:accent4>
      <a:accent5>
        <a:srgbClr val="D0DFF0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A7C6E5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0DFF0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7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9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314</TotalTime>
  <Words>940</Words>
  <Application>Microsoft Office PowerPoint</Application>
  <PresentationFormat>全屏显示(16:9)</PresentationFormat>
  <Paragraphs>128</Paragraphs>
  <Slides>18</Slides>
  <Notes>2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19" baseType="lpstr">
      <vt:lpstr>默认设计模板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Administrator</dc:creator>
  <cp:lastModifiedBy>刘欣</cp:lastModifiedBy>
  <cp:revision>780</cp:revision>
  <dcterms:created xsi:type="dcterms:W3CDTF">2013-01-25T01:44:00Z</dcterms:created>
  <dcterms:modified xsi:type="dcterms:W3CDTF">2018-10-16T09:00:20Z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2052-10.1.0.7400</vt:lpwstr>
  </property>
</Properties>
</file>